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15" r:id="rId4"/>
  </p:sldMasterIdLst>
  <p:notesMasterIdLst>
    <p:notesMasterId r:id="rId15"/>
  </p:notesMasterIdLst>
  <p:handoutMasterIdLst>
    <p:handoutMasterId r:id="rId16"/>
  </p:handoutMasterIdLst>
  <p:sldIdLst>
    <p:sldId id="533" r:id="rId5"/>
    <p:sldId id="837" r:id="rId6"/>
    <p:sldId id="338" r:id="rId7"/>
    <p:sldId id="880" r:id="rId8"/>
    <p:sldId id="2043" r:id="rId9"/>
    <p:sldId id="796" r:id="rId10"/>
    <p:sldId id="2045" r:id="rId11"/>
    <p:sldId id="2044" r:id="rId12"/>
    <p:sldId id="2037" r:id="rId13"/>
    <p:sldId id="2034" r:id="rId1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7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E"/>
    <a:srgbClr val="0033CC"/>
    <a:srgbClr val="008080"/>
    <a:srgbClr val="D0D8E8"/>
    <a:srgbClr val="CED2DC"/>
    <a:srgbClr val="C0504D"/>
    <a:srgbClr val="4F81BD"/>
    <a:srgbClr val="C4C4C4"/>
    <a:srgbClr val="CDCDC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72" autoAdjust="0"/>
  </p:normalViewPr>
  <p:slideViewPr>
    <p:cSldViewPr snapToGrid="0">
      <p:cViewPr varScale="1">
        <p:scale>
          <a:sx n="101" d="100"/>
          <a:sy n="101" d="100"/>
        </p:scale>
        <p:origin x="1950" y="114"/>
      </p:cViewPr>
      <p:guideLst>
        <p:guide orient="horz" pos="2160"/>
        <p:guide pos="2880"/>
      </p:guideLst>
    </p:cSldViewPr>
  </p:slideViewPr>
  <p:outlineViewPr>
    <p:cViewPr>
      <p:scale>
        <a:sx n="33" d="100"/>
        <a:sy n="33" d="100"/>
      </p:scale>
      <p:origin x="0" y="4356"/>
    </p:cViewPr>
  </p:outlineViewPr>
  <p:notesTextViewPr>
    <p:cViewPr>
      <p:scale>
        <a:sx n="3" d="2"/>
        <a:sy n="3" d="2"/>
      </p:scale>
      <p:origin x="0" y="0"/>
    </p:cViewPr>
  </p:notesTextViewPr>
  <p:sorterViewPr>
    <p:cViewPr>
      <p:scale>
        <a:sx n="140" d="100"/>
        <a:sy n="140" d="100"/>
      </p:scale>
      <p:origin x="0" y="0"/>
    </p:cViewPr>
  </p:sorterViewPr>
  <p:notesViewPr>
    <p:cSldViewPr snapToGrid="0">
      <p:cViewPr varScale="1">
        <p:scale>
          <a:sx n="58" d="100"/>
          <a:sy n="58" d="100"/>
        </p:scale>
        <p:origin x="2347" y="7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1"/>
            <a:ext cx="3170583" cy="479736"/>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defTabSz="966984">
              <a:defRPr sz="1200">
                <a:latin typeface="Arial" charset="0"/>
                <a:ea typeface="+mn-ea"/>
                <a:cs typeface="+mn-cs"/>
              </a:defRPr>
            </a:lvl1pPr>
          </a:lstStyle>
          <a:p>
            <a:pPr>
              <a:defRPr/>
            </a:pPr>
            <a:endParaRPr lang="en-US"/>
          </a:p>
        </p:txBody>
      </p:sp>
      <p:sp>
        <p:nvSpPr>
          <p:cNvPr id="39939" name="Rectangle 3"/>
          <p:cNvSpPr>
            <a:spLocks noGrp="1" noChangeArrowheads="1"/>
          </p:cNvSpPr>
          <p:nvPr>
            <p:ph type="dt" sz="quarter" idx="1"/>
          </p:nvPr>
        </p:nvSpPr>
        <p:spPr bwMode="auto">
          <a:xfrm>
            <a:off x="4142963" y="1"/>
            <a:ext cx="3170583" cy="479736"/>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r" defTabSz="966984">
              <a:defRPr sz="1200">
                <a:latin typeface="Arial" charset="0"/>
                <a:ea typeface="+mn-ea"/>
                <a:cs typeface="+mn-cs"/>
              </a:defRPr>
            </a:lvl1pPr>
          </a:lstStyle>
          <a:p>
            <a:pPr>
              <a:defRPr/>
            </a:pPr>
            <a:endParaRPr lang="en-US"/>
          </a:p>
        </p:txBody>
      </p:sp>
      <p:sp>
        <p:nvSpPr>
          <p:cNvPr id="39940" name="Rectangle 4"/>
          <p:cNvSpPr>
            <a:spLocks noGrp="1" noChangeArrowheads="1"/>
          </p:cNvSpPr>
          <p:nvPr>
            <p:ph type="ftr" sz="quarter" idx="2"/>
          </p:nvPr>
        </p:nvSpPr>
        <p:spPr bwMode="auto">
          <a:xfrm>
            <a:off x="1" y="9119840"/>
            <a:ext cx="3170583" cy="479736"/>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defTabSz="966984">
              <a:defRPr sz="1200">
                <a:latin typeface="Arial" charset="0"/>
                <a:ea typeface="+mn-ea"/>
                <a:cs typeface="+mn-cs"/>
              </a:defRPr>
            </a:lvl1pPr>
          </a:lstStyle>
          <a:p>
            <a:pPr>
              <a:defRPr/>
            </a:pPr>
            <a:endParaRPr lang="en-US"/>
          </a:p>
        </p:txBody>
      </p:sp>
      <p:sp>
        <p:nvSpPr>
          <p:cNvPr id="39941" name="Rectangle 5"/>
          <p:cNvSpPr>
            <a:spLocks noGrp="1" noChangeArrowheads="1"/>
          </p:cNvSpPr>
          <p:nvPr>
            <p:ph type="sldNum" sz="quarter" idx="3"/>
          </p:nvPr>
        </p:nvSpPr>
        <p:spPr bwMode="auto">
          <a:xfrm>
            <a:off x="4142963" y="9119840"/>
            <a:ext cx="3170583" cy="479736"/>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algn="r" defTabSz="966984">
              <a:defRPr sz="1200"/>
            </a:lvl1pPr>
          </a:lstStyle>
          <a:p>
            <a:fld id="{1762441A-2457-4905-836A-D004E2ACD6ED}" type="slidenum">
              <a:rPr lang="en-US"/>
              <a:pPr/>
              <a:t>‹#›</a:t>
            </a:fld>
            <a:endParaRPr lang="en-US"/>
          </a:p>
        </p:txBody>
      </p:sp>
    </p:spTree>
    <p:extLst>
      <p:ext uri="{BB962C8B-B14F-4D97-AF65-F5344CB8AC3E}">
        <p14:creationId xmlns:p14="http://schemas.microsoft.com/office/powerpoint/2010/main" val="894227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1"/>
            <a:ext cx="3170583" cy="479736"/>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defTabSz="966984">
              <a:defRPr sz="1200">
                <a:latin typeface="Arial" charset="0"/>
                <a:ea typeface="+mn-ea"/>
                <a:cs typeface="+mn-cs"/>
              </a:defRPr>
            </a:lvl1pPr>
          </a:lstStyle>
          <a:p>
            <a:pPr>
              <a:defRPr/>
            </a:pPr>
            <a:endParaRPr lang="en-US"/>
          </a:p>
        </p:txBody>
      </p:sp>
      <p:sp>
        <p:nvSpPr>
          <p:cNvPr id="43011" name="Rectangle 3"/>
          <p:cNvSpPr>
            <a:spLocks noGrp="1" noChangeArrowheads="1"/>
          </p:cNvSpPr>
          <p:nvPr>
            <p:ph type="dt" idx="1"/>
          </p:nvPr>
        </p:nvSpPr>
        <p:spPr bwMode="auto">
          <a:xfrm>
            <a:off x="4142963" y="1"/>
            <a:ext cx="3170583" cy="479736"/>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r" defTabSz="966984">
              <a:defRPr sz="1200">
                <a:latin typeface="Arial"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257300" y="719138"/>
            <a:ext cx="4803775" cy="360203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32183" y="4559920"/>
            <a:ext cx="5850835" cy="4320866"/>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3014" name="Rectangle 6"/>
          <p:cNvSpPr>
            <a:spLocks noGrp="1" noChangeArrowheads="1"/>
          </p:cNvSpPr>
          <p:nvPr>
            <p:ph type="ftr" sz="quarter" idx="4"/>
          </p:nvPr>
        </p:nvSpPr>
        <p:spPr bwMode="auto">
          <a:xfrm>
            <a:off x="1" y="9119840"/>
            <a:ext cx="3170583" cy="479736"/>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defTabSz="966984">
              <a:defRPr sz="1200">
                <a:latin typeface="Arial" charset="0"/>
                <a:ea typeface="+mn-ea"/>
                <a:cs typeface="+mn-cs"/>
              </a:defRPr>
            </a:lvl1pPr>
          </a:lstStyle>
          <a:p>
            <a:pPr>
              <a:defRPr/>
            </a:pPr>
            <a:endParaRPr lang="en-US"/>
          </a:p>
        </p:txBody>
      </p:sp>
      <p:sp>
        <p:nvSpPr>
          <p:cNvPr id="43015" name="Rectangle 7"/>
          <p:cNvSpPr>
            <a:spLocks noGrp="1" noChangeArrowheads="1"/>
          </p:cNvSpPr>
          <p:nvPr>
            <p:ph type="sldNum" sz="quarter" idx="5"/>
          </p:nvPr>
        </p:nvSpPr>
        <p:spPr bwMode="auto">
          <a:xfrm>
            <a:off x="4142963" y="9119840"/>
            <a:ext cx="3170583" cy="479736"/>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algn="r" defTabSz="966984">
              <a:defRPr sz="1200"/>
            </a:lvl1pPr>
          </a:lstStyle>
          <a:p>
            <a:fld id="{34EEC880-C233-41B2-B74E-1FF2F2FE44BB}" type="slidenum">
              <a:rPr lang="en-US"/>
              <a:pPr/>
              <a:t>‹#›</a:t>
            </a:fld>
            <a:endParaRPr lang="en-US"/>
          </a:p>
        </p:txBody>
      </p:sp>
    </p:spTree>
    <p:extLst>
      <p:ext uri="{BB962C8B-B14F-4D97-AF65-F5344CB8AC3E}">
        <p14:creationId xmlns:p14="http://schemas.microsoft.com/office/powerpoint/2010/main" val="2634059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1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llaunchpad.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hi.fhwa.dot.gov/course-search?tab=0&amp;key=grant&amp;sf=0&amp;course_no=23103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EC880-C233-41B2-B74E-1FF2F2FE44BB}" type="slidenum">
              <a:rPr lang="en-US" smtClean="0"/>
              <a:pPr/>
              <a:t>1</a:t>
            </a:fld>
            <a:endParaRPr lang="en-US"/>
          </a:p>
        </p:txBody>
      </p:sp>
    </p:spTree>
    <p:extLst>
      <p:ext uri="{BB962C8B-B14F-4D97-AF65-F5344CB8AC3E}">
        <p14:creationId xmlns:p14="http://schemas.microsoft.com/office/powerpoint/2010/main" val="277454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10</a:t>
            </a:fld>
            <a:endParaRPr lang="en-US"/>
          </a:p>
        </p:txBody>
      </p:sp>
    </p:spTree>
    <p:extLst>
      <p:ext uri="{BB962C8B-B14F-4D97-AF65-F5344CB8AC3E}">
        <p14:creationId xmlns:p14="http://schemas.microsoft.com/office/powerpoint/2010/main" val="27721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2</a:t>
            </a:fld>
            <a:endParaRPr lang="en-US"/>
          </a:p>
        </p:txBody>
      </p:sp>
    </p:spTree>
    <p:extLst>
      <p:ext uri="{BB962C8B-B14F-4D97-AF65-F5344CB8AC3E}">
        <p14:creationId xmlns:p14="http://schemas.microsoft.com/office/powerpoint/2010/main" val="152627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9A2E21-BEA8-402B-9EB5-CD9903901A53}" type="slidenum">
              <a:rPr lang="en-US" smtClean="0"/>
              <a:pPr/>
              <a:t>3</a:t>
            </a:fld>
            <a:endParaRPr lang="en-US" dirty="0"/>
          </a:p>
        </p:txBody>
      </p:sp>
      <p:sp>
        <p:nvSpPr>
          <p:cNvPr id="5" name="Slide Image Placeholder 4">
            <a:extLst>
              <a:ext uri="{FF2B5EF4-FFF2-40B4-BE49-F238E27FC236}">
                <a16:creationId xmlns:a16="http://schemas.microsoft.com/office/drawing/2014/main" id="{CBD4BE22-3970-4A0C-943A-D6BBE5E23A5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8A7A4CE-C482-4F2A-B12B-B382F26047EB}"/>
              </a:ext>
            </a:extLst>
          </p:cNvPr>
          <p:cNvSpPr>
            <a:spLocks noGrp="1"/>
          </p:cNvSpPr>
          <p:nvPr>
            <p:ph type="body" idx="1"/>
          </p:nvPr>
        </p:nvSpPr>
        <p:spPr/>
        <p:txBody>
          <a:bodyPr/>
          <a:lstStyle/>
          <a:p>
            <a:r>
              <a:rPr lang="en-US" dirty="0"/>
              <a:t>The Bipartisan Infrastructure Law provides about $350B over five years. Among other important programs, BIL expanded old and introduced new discretionary grant programs.  </a:t>
            </a:r>
          </a:p>
        </p:txBody>
      </p:sp>
    </p:spTree>
    <p:extLst>
      <p:ext uri="{BB962C8B-B14F-4D97-AF65-F5344CB8AC3E}">
        <p14:creationId xmlns:p14="http://schemas.microsoft.com/office/powerpoint/2010/main" val="297907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USDOT and FHWA has created their own “one-stop shop” websites that provide information and resources on BIL and its programs. All the links provided in this presentation can be found from these two websites. Not only can you find information on grants, but also on existing and new formula programs.</a:t>
            </a:r>
          </a:p>
        </p:txBody>
      </p:sp>
      <p:sp>
        <p:nvSpPr>
          <p:cNvPr id="4" name="Slide Number Placeholder 3"/>
          <p:cNvSpPr>
            <a:spLocks noGrp="1"/>
          </p:cNvSpPr>
          <p:nvPr>
            <p:ph type="sldNum" sz="quarter" idx="5"/>
          </p:nvPr>
        </p:nvSpPr>
        <p:spPr/>
        <p:txBody>
          <a:bodyPr/>
          <a:lstStyle/>
          <a:p>
            <a:fld id="{34EEC880-C233-41B2-B74E-1FF2F2FE44BB}" type="slidenum">
              <a:rPr lang="en-US" smtClean="0"/>
              <a:pPr/>
              <a:t>4</a:t>
            </a:fld>
            <a:endParaRPr lang="en-US"/>
          </a:p>
        </p:txBody>
      </p:sp>
    </p:spTree>
    <p:extLst>
      <p:ext uri="{BB962C8B-B14F-4D97-AF65-F5344CB8AC3E}">
        <p14:creationId xmlns:p14="http://schemas.microsoft.com/office/powerpoint/2010/main" val="397163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If you are looking specifically for all of the grant opportunities available under BIL, the USDOT and FHWA have listings for grants. The FHWA list will show you the grants that are administered FHWA while the USDOT list will includes grants from other agencies such as FTA, FRA, and OST. Please keep in mind that some grants that are administered by FHWA will be designated by OST and will be labeled under OST.</a:t>
            </a:r>
          </a:p>
        </p:txBody>
      </p:sp>
      <p:sp>
        <p:nvSpPr>
          <p:cNvPr id="4" name="Slide Number Placeholder 3"/>
          <p:cNvSpPr>
            <a:spLocks noGrp="1"/>
          </p:cNvSpPr>
          <p:nvPr>
            <p:ph type="sldNum" sz="quarter" idx="5"/>
          </p:nvPr>
        </p:nvSpPr>
        <p:spPr/>
        <p:txBody>
          <a:bodyPr/>
          <a:lstStyle/>
          <a:p>
            <a:fld id="{34EEC880-C233-41B2-B74E-1FF2F2FE44BB}" type="slidenum">
              <a:rPr lang="en-US" smtClean="0"/>
              <a:pPr/>
              <a:t>5</a:t>
            </a:fld>
            <a:endParaRPr lang="en-US"/>
          </a:p>
        </p:txBody>
      </p:sp>
    </p:spTree>
    <p:extLst>
      <p:ext uri="{BB962C8B-B14F-4D97-AF65-F5344CB8AC3E}">
        <p14:creationId xmlns:p14="http://schemas.microsoft.com/office/powerpoint/2010/main" val="118562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Here is a summary of the major programs under BIL and what entities are eligible to receive those program funds. This list is not all inclusive but gives a great overview of the flexibility that BIL has introduced to allow may types of entities to apply for these programs, including discretionary grants.</a:t>
            </a:r>
          </a:p>
        </p:txBody>
      </p:sp>
      <p:sp>
        <p:nvSpPr>
          <p:cNvPr id="4" name="Slide Number Placeholder 3"/>
          <p:cNvSpPr>
            <a:spLocks noGrp="1"/>
          </p:cNvSpPr>
          <p:nvPr>
            <p:ph type="sldNum" sz="quarter" idx="5"/>
          </p:nvPr>
        </p:nvSpPr>
        <p:spPr/>
        <p:txBody>
          <a:bodyPr/>
          <a:lstStyle/>
          <a:p>
            <a:fld id="{34EEC880-C233-41B2-B74E-1FF2F2FE44BB}" type="slidenum">
              <a:rPr lang="en-US" smtClean="0"/>
              <a:pPr/>
              <a:t>6</a:t>
            </a:fld>
            <a:endParaRPr lang="en-US"/>
          </a:p>
        </p:txBody>
      </p:sp>
    </p:spTree>
    <p:extLst>
      <p:ext uri="{BB962C8B-B14F-4D97-AF65-F5344CB8AC3E}">
        <p14:creationId xmlns:p14="http://schemas.microsoft.com/office/powerpoint/2010/main" val="75349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9A2E21-BEA8-402B-9EB5-CD9903901A53}" type="slidenum">
              <a:rPr lang="en-US" smtClean="0"/>
              <a:pPr/>
              <a:t>7</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pPr marL="0" lvl="0" indent="0">
              <a:buFont typeface="Arial" panose="020B0604020202020204" pitchFamily="34" charset="0"/>
              <a:buNone/>
            </a:pPr>
            <a:r>
              <a:rPr lang="en-US" dirty="0">
                <a:hlinkClick r:id="rId3"/>
              </a:rPr>
              <a:t>Landing Page (billaunchpad.com)</a:t>
            </a:r>
            <a:endParaRPr lang="en-US" dirty="0"/>
          </a:p>
        </p:txBody>
      </p:sp>
    </p:spTree>
    <p:extLst>
      <p:ext uri="{BB962C8B-B14F-4D97-AF65-F5344CB8AC3E}">
        <p14:creationId xmlns:p14="http://schemas.microsoft.com/office/powerpoint/2010/main" val="387123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9A2E21-BEA8-402B-9EB5-CD9903901A53}" type="slidenum">
              <a:rPr lang="en-US" smtClean="0"/>
              <a:pPr/>
              <a:t>8</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pPr marL="0" lvl="0" indent="0">
              <a:buFont typeface="Arial" panose="020B0604020202020204" pitchFamily="34" charset="0"/>
              <a:buNone/>
            </a:pPr>
            <a:r>
              <a:rPr lang="en-US" dirty="0">
                <a:hlinkClick r:id="rId3"/>
              </a:rPr>
              <a:t>National Highway Institute : Course Description for Understanding the Uniform Guidance Requirements (2 CFR 200) for Federal Awards - FHWA-NHI-231034 (dot.gov)</a:t>
            </a:r>
            <a:endParaRPr lang="en-US" dirty="0"/>
          </a:p>
        </p:txBody>
      </p:sp>
    </p:spTree>
    <p:extLst>
      <p:ext uri="{BB962C8B-B14F-4D97-AF65-F5344CB8AC3E}">
        <p14:creationId xmlns:p14="http://schemas.microsoft.com/office/powerpoint/2010/main" val="330922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9</a:t>
            </a:fld>
            <a:endParaRPr lang="en-US"/>
          </a:p>
        </p:txBody>
      </p:sp>
    </p:spTree>
    <p:extLst>
      <p:ext uri="{BB962C8B-B14F-4D97-AF65-F5344CB8AC3E}">
        <p14:creationId xmlns:p14="http://schemas.microsoft.com/office/powerpoint/2010/main" val="1521576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Title">
    <p:spTree>
      <p:nvGrpSpPr>
        <p:cNvPr id="1" name=""/>
        <p:cNvGrpSpPr/>
        <p:nvPr/>
      </p:nvGrpSpPr>
      <p:grpSpPr>
        <a:xfrm>
          <a:off x="0" y="0"/>
          <a:ext cx="0" cy="0"/>
          <a:chOff x="0" y="0"/>
          <a:chExt cx="0" cy="0"/>
        </a:xfrm>
      </p:grpSpPr>
      <p:sp>
        <p:nvSpPr>
          <p:cNvPr id="2" name="Title 1"/>
          <p:cNvSpPr>
            <a:spLocks noGrp="1"/>
          </p:cNvSpPr>
          <p:nvPr>
            <p:ph type="ctrTitle"/>
          </p:nvPr>
        </p:nvSpPr>
        <p:spPr>
          <a:xfrm>
            <a:off x="427013" y="1775642"/>
            <a:ext cx="5438949" cy="1927225"/>
          </a:xfrm>
        </p:spPr>
        <p:txBody>
          <a:bodyPr anchor="b">
            <a:noAutofit/>
          </a:bodyPr>
          <a:lstStyle>
            <a:lvl1pPr>
              <a:defRPr sz="5400" cap="all" baseline="0">
                <a:solidFill>
                  <a:schemeClr val="tx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427013" y="3877341"/>
            <a:ext cx="5438949" cy="914400"/>
          </a:xfrm>
        </p:spPr>
        <p:txBody>
          <a:bodyPr/>
          <a:lstStyle>
            <a:lvl1pPr marL="0" indent="0" algn="l">
              <a:buNone/>
              <a:defRPr>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a:cxnSpLocks/>
          </p:cNvCxnSpPr>
          <p:nvPr/>
        </p:nvCxnSpPr>
        <p:spPr>
          <a:xfrm>
            <a:off x="517196" y="3728131"/>
            <a:ext cx="5470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H:\FHWA Graphics\White\FHWA_vertical_96dpi_600_w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214" y="5209948"/>
            <a:ext cx="1091670" cy="1100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losing Slide/Team Nam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1601"/>
            <a:ext cx="7848600" cy="1600200"/>
          </a:xfrm>
        </p:spPr>
        <p:txBody>
          <a:bodyPr anchor="b">
            <a:noAutofit/>
          </a:bodyPr>
          <a:lstStyle>
            <a:lvl1pPr>
              <a:defRPr sz="2800" cap="none" baseline="0">
                <a:solidFill>
                  <a:schemeClr val="tx1"/>
                </a:solidFill>
                <a:latin typeface="Century Gothic" panose="020B0502020202020204" pitchFamily="34" charset="0"/>
              </a:defRPr>
            </a:lvl1pPr>
          </a:lstStyle>
          <a:p>
            <a:r>
              <a:rPr lang="en-US" dirty="0"/>
              <a:t>Office of Policy &amp;</a:t>
            </a:r>
            <a:br>
              <a:rPr lang="en-US" dirty="0"/>
            </a:br>
            <a:r>
              <a:rPr lang="en-US" dirty="0"/>
              <a:t>Governmental Affairs</a:t>
            </a:r>
          </a:p>
        </p:txBody>
      </p:sp>
      <p:sp>
        <p:nvSpPr>
          <p:cNvPr id="3" name="Subtitle 2"/>
          <p:cNvSpPr>
            <a:spLocks noGrp="1"/>
          </p:cNvSpPr>
          <p:nvPr>
            <p:ph type="subTitle" idx="1"/>
          </p:nvPr>
        </p:nvSpPr>
        <p:spPr>
          <a:xfrm>
            <a:off x="685800" y="3124200"/>
            <a:ext cx="6400800" cy="914400"/>
          </a:xfrm>
        </p:spPr>
        <p:txBody>
          <a:bodyPr/>
          <a:lstStyle>
            <a:lvl1pPr marL="0" indent="0" algn="l">
              <a:buNone/>
              <a:defRPr>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048000"/>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H:\FHWA Graphics\White\FHWA_vertical_96dpi_600_w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5029200"/>
            <a:ext cx="1270924" cy="128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8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1000"/>
            <a:ext cx="4038600" cy="5124387"/>
          </a:xfrm>
          <a:prstGeom prst="rect">
            <a:avLst/>
          </a:prstGeom>
        </p:spPr>
        <p:txBody>
          <a:bodyPr/>
          <a:lstStyle>
            <a:lvl1pPr>
              <a:defRPr sz="2000"/>
            </a:lvl1pPr>
            <a:lvl2pPr>
              <a:defRPr sz="16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51000"/>
            <a:ext cx="4038600" cy="5124387"/>
          </a:xfrm>
          <a:prstGeom prst="rect">
            <a:avLst/>
          </a:prstGeom>
        </p:spPr>
        <p:txBody>
          <a:bodyPr/>
          <a:lstStyle>
            <a:lvl1pPr>
              <a:defRPr sz="2000"/>
            </a:lvl1pPr>
            <a:lvl2pPr>
              <a:defRPr sz="16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609600"/>
            <a:ext cx="8229600" cy="685800"/>
          </a:xfrm>
        </p:spPr>
        <p:txBody>
          <a:bodyPr anchor="t">
            <a:normAutofit/>
          </a:bodyPr>
          <a:lstStyle>
            <a:lvl1pPr>
              <a:defRPr sz="3200" b="1"/>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34"/>
            <a:ext cx="8229600" cy="889953"/>
          </a:xfrm>
        </p:spPr>
        <p:txBody>
          <a:bodyPr>
            <a:normAutofit/>
          </a:bodyPr>
          <a:lstStyle>
            <a:lvl1pPr>
              <a:defRPr sz="32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281022"/>
            <a:ext cx="8229600" cy="4876800"/>
          </a:xfrm>
        </p:spPr>
        <p:txBody>
          <a:bodyPr/>
          <a:lstStyle>
            <a:lvl1pPr>
              <a:defRPr sz="2000"/>
            </a:lvl1pPr>
            <a:lvl2pPr marL="457200" indent="-182880">
              <a:buSzPct val="75000"/>
              <a:buFont typeface="Courier New" panose="02070309020205020404" pitchFamily="49" charset="0"/>
              <a:buChar char="o"/>
              <a:defRPr sz="16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42690" y="-50723"/>
            <a:ext cx="1066800" cy="329184"/>
          </a:xfrm>
        </p:spPr>
        <p:txBody>
          <a:bodyPr/>
          <a:lstStyle>
            <a:lvl1pPr algn="r">
              <a:defRPr/>
            </a:lvl1pPr>
          </a:lstStyle>
          <a:p>
            <a:fld id="{1A97B858-7F87-4293-BC05-FFDEB8F8B7A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5301"/>
            <a:ext cx="7772400" cy="2200275"/>
          </a:xfrm>
        </p:spPr>
        <p:txBody>
          <a:bodyPr anchor="b">
            <a:normAutofit/>
          </a:bodyPr>
          <a:lstStyle>
            <a:lvl1pPr algn="l">
              <a:defRPr sz="4200" b="0" cap="all">
                <a:solidFill>
                  <a:schemeClr val="tx1"/>
                </a:solidFill>
                <a:latin typeface="Century Gothic" panose="020B0502020202020204" pitchFamily="34" charset="0"/>
              </a:defRPr>
            </a:lvl1pPr>
          </a:lstStyle>
          <a:p>
            <a:r>
              <a:rPr lang="en-US" dirty="0"/>
              <a:t>Click to edit SECTION HEADER style</a:t>
            </a:r>
          </a:p>
        </p:txBody>
      </p:sp>
      <p:sp>
        <p:nvSpPr>
          <p:cNvPr id="3" name="Text Placeholder 2"/>
          <p:cNvSpPr>
            <a:spLocks noGrp="1"/>
          </p:cNvSpPr>
          <p:nvPr>
            <p:ph type="body" idx="1" hasCustomPrompt="1"/>
          </p:nvPr>
        </p:nvSpPr>
        <p:spPr>
          <a:xfrm>
            <a:off x="722313" y="2902836"/>
            <a:ext cx="7772400" cy="1500187"/>
          </a:xfrm>
        </p:spPr>
        <p:txBody>
          <a:bodyPr anchor="t">
            <a:normAutofit/>
          </a:bodyPr>
          <a:lstStyle>
            <a:lvl1pPr marL="342900" indent="-3429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header styles</a:t>
            </a:r>
          </a:p>
        </p:txBody>
      </p:sp>
      <p:cxnSp>
        <p:nvCxnSpPr>
          <p:cNvPr id="7" name="Straight Connector 6"/>
          <p:cNvCxnSpPr/>
          <p:nvPr/>
        </p:nvCxnSpPr>
        <p:spPr>
          <a:xfrm>
            <a:off x="731520" y="2734088"/>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65726"/>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7956428"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7B858-7F87-4293-BC05-FFDEB8F8B7A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13" r:id="rId11"/>
  </p:sldLayoutIdLst>
  <p:hf hdr="0" ftr="0" dt="0"/>
  <p:txStyles>
    <p:titleStyle>
      <a:lvl1pPr algn="l" defTabSz="914400" rtl="0" eaLnBrk="1" latinLnBrk="0" hangingPunct="1">
        <a:spcBef>
          <a:spcPct val="0"/>
        </a:spcBef>
        <a:buNone/>
        <a:defRPr sz="4000" kern="1200" spc="-100" baseline="0">
          <a:solidFill>
            <a:schemeClr val="bg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mailto:Andrea.Gutierrez@dot.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nsportation.gov/bipartisan-infrastructure-la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fhwa.dot.gov/bipartisan-infrastructure-la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hwa.dot.gov/bipartisan-infrastructure-law/grant_programs.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transportation.gov/bipartisan-infrastructure-law/bipartisan-infrastructure-law-grant-program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ransportation.gov/dot-navigato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fhwa.dot.gov/bipartisan-infrastructure-law/technical_support.cf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fhwa.dot.gov/bipartisan-infrastructure-la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012" y="702532"/>
            <a:ext cx="8616627" cy="2865858"/>
          </a:xfrm>
        </p:spPr>
        <p:txBody>
          <a:bodyPr>
            <a:noAutofit/>
          </a:bodyPr>
          <a:lstStyle/>
          <a:p>
            <a:pPr algn="ctr">
              <a:spcBef>
                <a:spcPts val="600"/>
              </a:spcBef>
              <a:spcAft>
                <a:spcPts val="600"/>
              </a:spcAft>
            </a:pPr>
            <a:br>
              <a:rPr lang="en-US" sz="3200" cap="none" dirty="0">
                <a:latin typeface="+mj-lt"/>
              </a:rPr>
            </a:br>
            <a:r>
              <a:rPr lang="en-US" sz="4200" b="1" cap="none" dirty="0"/>
              <a:t>BIPARTISAN INFRASTRUCTURE</a:t>
            </a:r>
            <a:br>
              <a:rPr lang="en-US" sz="4200" b="1" cap="none" dirty="0"/>
            </a:br>
            <a:r>
              <a:rPr lang="en-US" sz="4200" b="1" cap="none" dirty="0"/>
              <a:t>LAW (BIL) </a:t>
            </a:r>
            <a:br>
              <a:rPr lang="en-US" sz="4200" b="1" cap="none" dirty="0"/>
            </a:br>
            <a:br>
              <a:rPr lang="en-US" sz="4200" b="1" cap="none" dirty="0"/>
            </a:br>
            <a:r>
              <a:rPr lang="en-US" sz="4200" b="1" cap="none" dirty="0"/>
              <a:t>Discretionary Grants Resources</a:t>
            </a:r>
            <a:endParaRPr lang="en-US" sz="32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55126" y="4090545"/>
            <a:ext cx="7739406" cy="1226283"/>
          </a:xfrm>
        </p:spPr>
        <p:txBody>
          <a:bodyPr>
            <a:normAutofit/>
          </a:bodyPr>
          <a:lstStyle/>
          <a:p>
            <a:r>
              <a:rPr lang="en-US" sz="2000" dirty="0"/>
              <a:t>Andrea Gutierrez</a:t>
            </a:r>
          </a:p>
          <a:p>
            <a:r>
              <a:rPr lang="en-US" sz="2000" dirty="0"/>
              <a:t>FHWA Nevada Division</a:t>
            </a:r>
          </a:p>
          <a:p>
            <a:r>
              <a:rPr lang="en-US" sz="2000" dirty="0"/>
              <a:t>5/7/2024</a:t>
            </a:r>
          </a:p>
          <a:p>
            <a:endParaRPr lang="en-US" sz="2000" dirty="0"/>
          </a:p>
          <a:p>
            <a:endParaRPr lang="en-US" sz="1600" dirty="0"/>
          </a:p>
        </p:txBody>
      </p:sp>
    </p:spTree>
    <p:extLst>
      <p:ext uri="{BB962C8B-B14F-4D97-AF65-F5344CB8AC3E}">
        <p14:creationId xmlns:p14="http://schemas.microsoft.com/office/powerpoint/2010/main" val="285039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A905-4CAF-4F30-BC2A-394B2BA85A30}"/>
              </a:ext>
            </a:extLst>
          </p:cNvPr>
          <p:cNvSpPr>
            <a:spLocks noGrp="1"/>
          </p:cNvSpPr>
          <p:nvPr>
            <p:ph type="ctrTitle"/>
          </p:nvPr>
        </p:nvSpPr>
        <p:spPr>
          <a:xfrm>
            <a:off x="685799" y="890186"/>
            <a:ext cx="7848600" cy="1002622"/>
          </a:xfrm>
        </p:spPr>
        <p:txBody>
          <a:bodyPr/>
          <a:lstStyle/>
          <a:p>
            <a:pPr algn="ctr"/>
            <a:r>
              <a:rPr lang="en-US" sz="3600" dirty="0"/>
              <a:t>THANK YOU</a:t>
            </a:r>
          </a:p>
        </p:txBody>
      </p:sp>
      <p:sp>
        <p:nvSpPr>
          <p:cNvPr id="3" name="Subtitle 2">
            <a:extLst>
              <a:ext uri="{FF2B5EF4-FFF2-40B4-BE49-F238E27FC236}">
                <a16:creationId xmlns:a16="http://schemas.microsoft.com/office/drawing/2014/main" id="{AC06D192-E653-44A6-A551-2E557B1F83F9}"/>
              </a:ext>
            </a:extLst>
          </p:cNvPr>
          <p:cNvSpPr>
            <a:spLocks noGrp="1"/>
          </p:cNvSpPr>
          <p:nvPr>
            <p:ph type="subTitle" idx="1"/>
          </p:nvPr>
        </p:nvSpPr>
        <p:spPr>
          <a:xfrm>
            <a:off x="685799" y="2581656"/>
            <a:ext cx="6915647" cy="1694688"/>
          </a:xfrm>
        </p:spPr>
        <p:txBody>
          <a:bodyPr>
            <a:normAutofit/>
          </a:bodyPr>
          <a:lstStyle/>
          <a:p>
            <a:r>
              <a:rPr lang="en-US" dirty="0"/>
              <a:t>fhwa.dot.gov/bipartisan-infrastructure-law</a:t>
            </a:r>
          </a:p>
        </p:txBody>
      </p:sp>
      <p:pic>
        <p:nvPicPr>
          <p:cNvPr id="4" name="Picture 2" descr="USDOT FHWA logo&#10;">
            <a:extLst>
              <a:ext uri="{FF2B5EF4-FFF2-40B4-BE49-F238E27FC236}">
                <a16:creationId xmlns:a16="http://schemas.microsoft.com/office/drawing/2014/main" id="{EA84EDE9-ABC2-4998-843B-9732D0718B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5029200"/>
            <a:ext cx="1270924" cy="12815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0A582C-A5EF-A901-43CE-987E69E74A9B}"/>
              </a:ext>
            </a:extLst>
          </p:cNvPr>
          <p:cNvSpPr txBox="1"/>
          <p:nvPr/>
        </p:nvSpPr>
        <p:spPr>
          <a:xfrm>
            <a:off x="2242889" y="3641753"/>
            <a:ext cx="4658221" cy="1323439"/>
          </a:xfrm>
          <a:prstGeom prst="rect">
            <a:avLst/>
          </a:prstGeom>
          <a:noFill/>
        </p:spPr>
        <p:txBody>
          <a:bodyPr wrap="square" rtlCol="0">
            <a:spAutoFit/>
          </a:bodyPr>
          <a:lstStyle/>
          <a:p>
            <a:pPr algn="ctr"/>
            <a:r>
              <a:rPr lang="en-US" sz="2000" dirty="0"/>
              <a:t>Andrea Gutierrez</a:t>
            </a:r>
          </a:p>
          <a:p>
            <a:pPr algn="ctr"/>
            <a:r>
              <a:rPr lang="en-US" sz="2000" dirty="0"/>
              <a:t>LPA &amp; Grants Program Manager</a:t>
            </a:r>
          </a:p>
          <a:p>
            <a:pPr algn="ctr"/>
            <a:r>
              <a:rPr lang="en-US" sz="2000" dirty="0">
                <a:hlinkClick r:id="rId4">
                  <a:extLst>
                    <a:ext uri="{A12FA001-AC4F-418D-AE19-62706E023703}">
                      <ahyp:hlinkClr xmlns:ahyp="http://schemas.microsoft.com/office/drawing/2018/hyperlinkcolor" val="tx"/>
                    </a:ext>
                  </a:extLst>
                </a:hlinkClick>
              </a:rPr>
              <a:t>Andrea.Gutierrez@dot.gov</a:t>
            </a:r>
            <a:endParaRPr lang="en-US" sz="2000" dirty="0"/>
          </a:p>
          <a:p>
            <a:pPr algn="ctr"/>
            <a:r>
              <a:rPr lang="en-US" sz="2000" dirty="0"/>
              <a:t>775-687-5334</a:t>
            </a:r>
          </a:p>
        </p:txBody>
      </p:sp>
    </p:spTree>
    <p:extLst>
      <p:ext uri="{BB962C8B-B14F-4D97-AF65-F5344CB8AC3E}">
        <p14:creationId xmlns:p14="http://schemas.microsoft.com/office/powerpoint/2010/main" val="385336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0474-3630-489F-A118-CF1CA0A282CC}"/>
              </a:ext>
            </a:extLst>
          </p:cNvPr>
          <p:cNvSpPr>
            <a:spLocks noGrp="1"/>
          </p:cNvSpPr>
          <p:nvPr>
            <p:ph type="title"/>
          </p:nvPr>
        </p:nvSpPr>
        <p:spPr/>
        <p:txBody>
          <a:bodyPr/>
          <a:lstStyle/>
          <a:p>
            <a:r>
              <a:rPr lang="en-US"/>
              <a:t>Introductory Notes</a:t>
            </a:r>
          </a:p>
        </p:txBody>
      </p:sp>
      <p:sp>
        <p:nvSpPr>
          <p:cNvPr id="3" name="Content Placeholder 2">
            <a:extLst>
              <a:ext uri="{FF2B5EF4-FFF2-40B4-BE49-F238E27FC236}">
                <a16:creationId xmlns:a16="http://schemas.microsoft.com/office/drawing/2014/main" id="{8C4FA8E4-D440-4A9A-BA77-E03CD666B214}"/>
              </a:ext>
            </a:extLst>
          </p:cNvPr>
          <p:cNvSpPr>
            <a:spLocks noGrp="1"/>
          </p:cNvSpPr>
          <p:nvPr>
            <p:ph idx="1"/>
          </p:nvPr>
        </p:nvSpPr>
        <p:spPr>
          <a:xfrm>
            <a:off x="457200" y="1030147"/>
            <a:ext cx="8229600" cy="5579119"/>
          </a:xfrm>
        </p:spPr>
        <p:txBody>
          <a:bodyPr>
            <a:normAutofit/>
          </a:bodyPr>
          <a:lstStyle/>
          <a:p>
            <a:r>
              <a:rPr lang="en-US" dirty="0">
                <a:latin typeface="+mj-lt"/>
              </a:rPr>
              <a:t>This presentation:</a:t>
            </a:r>
          </a:p>
          <a:p>
            <a:pPr lvl="1"/>
            <a:r>
              <a:rPr lang="en-US" sz="2400" dirty="0">
                <a:latin typeface="+mj-lt"/>
              </a:rPr>
              <a:t>focuses on the provisions in the BIL related to grants</a:t>
            </a:r>
          </a:p>
          <a:p>
            <a:pPr lvl="1"/>
            <a:r>
              <a:rPr lang="en-US" sz="2400" dirty="0">
                <a:latin typeface="+mj-lt"/>
              </a:rPr>
              <a:t>provides an overview of grant programs and provisions, but it is not all inclusive</a:t>
            </a:r>
          </a:p>
          <a:p>
            <a:pPr marL="0" indent="0">
              <a:buNone/>
            </a:pPr>
            <a:endParaRPr lang="en-US" dirty="0">
              <a:latin typeface="+mj-lt"/>
            </a:endParaRPr>
          </a:p>
          <a:p>
            <a:pPr marL="0" indent="0">
              <a:buNone/>
            </a:pPr>
            <a:r>
              <a:rPr lang="en-US" i="1" dirty="0">
                <a:latin typeface="+mj-lt"/>
              </a:rPr>
              <a:t>For more information, please visit the Federal Highway Administration’s BIL website: </a:t>
            </a:r>
            <a:r>
              <a:rPr lang="en-US" i="1" u="sng" dirty="0"/>
              <a:t>fhwa.dot.gov/bipartisan-infrastructure-law</a:t>
            </a:r>
            <a:endParaRPr lang="en-US" i="1" dirty="0">
              <a:latin typeface="+mj-lt"/>
            </a:endParaRPr>
          </a:p>
          <a:p>
            <a:pPr marL="0" indent="0">
              <a:buNone/>
            </a:pPr>
            <a:endParaRPr lang="en-US" sz="2000" i="1" dirty="0">
              <a:solidFill>
                <a:srgbClr val="0070C0"/>
              </a:solidFill>
              <a:latin typeface="+mj-lt"/>
            </a:endParaRPr>
          </a:p>
          <a:p>
            <a:pPr marL="0" indent="0">
              <a:buNone/>
            </a:pPr>
            <a:r>
              <a:rPr lang="en-US" sz="1800" b="1" dirty="0">
                <a:latin typeface="+mj-lt"/>
              </a:rPr>
              <a:t>Disclaimer: </a:t>
            </a:r>
            <a:r>
              <a:rPr lang="en-US" sz="1800" dirty="0">
                <a:latin typeface="+mj-lt"/>
              </a:rPr>
              <a:t>Except for any statutes or regulations cited, the contents of this presentation do not have the force and effect of law and are not meant to bind the public in any way. This presentation is intended only to provide information regarding existing requirements under the law or agency policies.</a:t>
            </a:r>
            <a:endParaRPr lang="en-US" sz="1800" i="1" dirty="0">
              <a:latin typeface="+mj-lt"/>
            </a:endParaRPr>
          </a:p>
        </p:txBody>
      </p:sp>
      <p:sp>
        <p:nvSpPr>
          <p:cNvPr id="4" name="Slide Number Placeholder 3">
            <a:extLst>
              <a:ext uri="{FF2B5EF4-FFF2-40B4-BE49-F238E27FC236}">
                <a16:creationId xmlns:a16="http://schemas.microsoft.com/office/drawing/2014/main" id="{8025C81F-B27B-4C01-8AD5-B9685CB39622}"/>
              </a:ext>
            </a:extLst>
          </p:cNvPr>
          <p:cNvSpPr>
            <a:spLocks noGrp="1"/>
          </p:cNvSpPr>
          <p:nvPr>
            <p:ph type="sldNum" sz="quarter" idx="12"/>
          </p:nvPr>
        </p:nvSpPr>
        <p:spPr/>
        <p:txBody>
          <a:bodyPr/>
          <a:lstStyle/>
          <a:p>
            <a:fld id="{1A97B858-7F87-4293-BC05-FFDEB8F8B7A1}" type="slidenum">
              <a:rPr lang="en-US" smtClean="0"/>
              <a:pPr/>
              <a:t>2</a:t>
            </a:fld>
            <a:endParaRPr lang="en-US" dirty="0"/>
          </a:p>
        </p:txBody>
      </p:sp>
    </p:spTree>
    <p:extLst>
      <p:ext uri="{BB962C8B-B14F-4D97-AF65-F5344CB8AC3E}">
        <p14:creationId xmlns:p14="http://schemas.microsoft.com/office/powerpoint/2010/main" val="306413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436"/>
            <a:ext cx="8229600" cy="741866"/>
          </a:xfrm>
        </p:spPr>
        <p:txBody>
          <a:bodyPr>
            <a:normAutofit/>
          </a:bodyPr>
          <a:lstStyle/>
          <a:p>
            <a:pPr algn="ctr"/>
            <a:r>
              <a:rPr lang="en-US" dirty="0"/>
              <a:t>Highlights of BIL Highway Provisions</a:t>
            </a:r>
          </a:p>
        </p:txBody>
      </p:sp>
      <p:sp>
        <p:nvSpPr>
          <p:cNvPr id="3" name="Content Placeholder 2"/>
          <p:cNvSpPr>
            <a:spLocks noGrp="1"/>
          </p:cNvSpPr>
          <p:nvPr>
            <p:ph idx="1"/>
          </p:nvPr>
        </p:nvSpPr>
        <p:spPr>
          <a:xfrm>
            <a:off x="457200" y="1185332"/>
            <a:ext cx="8475133" cy="5173133"/>
          </a:xfrm>
        </p:spPr>
        <p:txBody>
          <a:bodyPr>
            <a:normAutofit fontScale="92500" lnSpcReduction="10000"/>
          </a:bodyPr>
          <a:lstStyle/>
          <a:p>
            <a:pPr>
              <a:spcAft>
                <a:spcPts val="1200"/>
              </a:spcAft>
            </a:pPr>
            <a:r>
              <a:rPr lang="en-US" sz="2000" b="1" u="sng" dirty="0"/>
              <a:t>Funds highway programs for five years </a:t>
            </a:r>
            <a:r>
              <a:rPr lang="en-US" sz="2000" dirty="0"/>
              <a:t>(FY 22-26)</a:t>
            </a:r>
            <a:endParaRPr lang="en-US" sz="800" dirty="0"/>
          </a:p>
          <a:p>
            <a:pPr>
              <a:spcBef>
                <a:spcPts val="0"/>
              </a:spcBef>
              <a:spcAft>
                <a:spcPts val="1200"/>
              </a:spcAft>
            </a:pPr>
            <a:r>
              <a:rPr lang="en-US" sz="2000" b="1" u="sng" dirty="0"/>
              <a:t>$350.8 B (FY 22-26) for highway programs</a:t>
            </a:r>
          </a:p>
          <a:p>
            <a:pPr lvl="1">
              <a:spcBef>
                <a:spcPts val="0"/>
              </a:spcBef>
              <a:spcAft>
                <a:spcPts val="1200"/>
              </a:spcAft>
            </a:pPr>
            <a:r>
              <a:rPr lang="en-US" sz="1600" dirty="0"/>
              <a:t>$303.5 B in Contract Authority (CA) from the Highway Trust Fund (HTF)</a:t>
            </a:r>
          </a:p>
          <a:p>
            <a:pPr lvl="1">
              <a:spcBef>
                <a:spcPts val="0"/>
              </a:spcBef>
              <a:spcAft>
                <a:spcPts val="1200"/>
              </a:spcAft>
            </a:pPr>
            <a:r>
              <a:rPr lang="en-US" sz="1600" dirty="0"/>
              <a:t>+$47.3 B  in advance appropriations from the General Fund (GF)</a:t>
            </a:r>
            <a:endParaRPr lang="en-US" sz="800" dirty="0"/>
          </a:p>
          <a:p>
            <a:pPr lvl="0">
              <a:spcBef>
                <a:spcPts val="0"/>
              </a:spcBef>
              <a:spcAft>
                <a:spcPts val="1200"/>
              </a:spcAft>
            </a:pPr>
            <a:r>
              <a:rPr lang="en-US" sz="2000" b="1" u="sng" dirty="0"/>
              <a:t>More than a dozen new highway programs</a:t>
            </a:r>
            <a:r>
              <a:rPr lang="en-US" sz="2000" dirty="0"/>
              <a:t>, including─</a:t>
            </a:r>
          </a:p>
          <a:p>
            <a:pPr lvl="1">
              <a:spcBef>
                <a:spcPts val="0"/>
              </a:spcBef>
              <a:spcAft>
                <a:spcPts val="1200"/>
              </a:spcAft>
            </a:pPr>
            <a:r>
              <a:rPr lang="en-US" sz="1600" b="1" dirty="0"/>
              <a:t>Formula:</a:t>
            </a:r>
            <a:r>
              <a:rPr lang="en-US" sz="1600" dirty="0"/>
              <a:t> resilience, carbon reduction, bridges and electric vehicle (EV) charging infrastructure</a:t>
            </a:r>
          </a:p>
          <a:p>
            <a:pPr lvl="1">
              <a:spcBef>
                <a:spcPts val="0"/>
              </a:spcBef>
              <a:spcAft>
                <a:spcPts val="1200"/>
              </a:spcAft>
            </a:pPr>
            <a:r>
              <a:rPr lang="en-US" sz="1600" b="1" dirty="0"/>
              <a:t>Discretionary: </a:t>
            </a:r>
            <a:r>
              <a:rPr lang="en-US" sz="1600" dirty="0"/>
              <a:t>bridges, EV charging infrastructure, rural projects, resilience, wildlife crossings, and reconnecting communities (almost 50% Discretionary Funding)</a:t>
            </a:r>
          </a:p>
          <a:p>
            <a:pPr>
              <a:spcAft>
                <a:spcPts val="1200"/>
              </a:spcAft>
            </a:pPr>
            <a:r>
              <a:rPr lang="en-US" sz="2000" dirty="0"/>
              <a:t>Focus on safety, bridges, climate change, resilience, and project delivery</a:t>
            </a:r>
            <a:endParaRPr lang="en-US" sz="800" dirty="0"/>
          </a:p>
          <a:p>
            <a:pPr>
              <a:spcAft>
                <a:spcPts val="1200"/>
              </a:spcAft>
            </a:pPr>
            <a:r>
              <a:rPr lang="en-US" sz="2000" b="1" u="sng" dirty="0"/>
              <a:t>More opportunities for local governments and other non-traditional entities to access new funding</a:t>
            </a:r>
            <a:endParaRPr lang="en-US" sz="800" b="1" u="sng" dirty="0"/>
          </a:p>
          <a:p>
            <a:pPr>
              <a:spcAft>
                <a:spcPts val="1200"/>
              </a:spcAft>
            </a:pPr>
            <a:r>
              <a:rPr lang="en-US" u="sng" dirty="0"/>
              <a:t>April 2023 FHWA “An Overview for our Stakeholders” can be found at:</a:t>
            </a:r>
          </a:p>
          <a:p>
            <a:pPr lvl="1">
              <a:spcAft>
                <a:spcPts val="1200"/>
              </a:spcAft>
            </a:pPr>
            <a:r>
              <a:rPr lang="en-US" u="sng" dirty="0"/>
              <a:t>highways.dot.gov/sites/fhwa.dot.gov/files/2023-04/overview-for-our-stakeholders.pdf</a:t>
            </a:r>
          </a:p>
        </p:txBody>
      </p:sp>
      <p:sp>
        <p:nvSpPr>
          <p:cNvPr id="4" name="Slide Number Placeholder 3">
            <a:extLst>
              <a:ext uri="{FF2B5EF4-FFF2-40B4-BE49-F238E27FC236}">
                <a16:creationId xmlns:a16="http://schemas.microsoft.com/office/drawing/2014/main" id="{06DA709E-9ED6-433D-8B56-CBA2AADA34C2}"/>
              </a:ext>
            </a:extLst>
          </p:cNvPr>
          <p:cNvSpPr>
            <a:spLocks noGrp="1"/>
          </p:cNvSpPr>
          <p:nvPr>
            <p:ph type="sldNum" sz="quarter" idx="12"/>
          </p:nvPr>
        </p:nvSpPr>
        <p:spPr/>
        <p:txBody>
          <a:bodyPr/>
          <a:lstStyle/>
          <a:p>
            <a:fld id="{1A97B858-7F87-4293-BC05-FFDEB8F8B7A1}" type="slidenum">
              <a:rPr lang="en-US" smtClean="0"/>
              <a:pPr/>
              <a:t>3</a:t>
            </a:fld>
            <a:endParaRPr lang="en-US" dirty="0"/>
          </a:p>
        </p:txBody>
      </p:sp>
      <p:sp>
        <p:nvSpPr>
          <p:cNvPr id="5" name="Rectangle 4">
            <a:extLst>
              <a:ext uri="{FF2B5EF4-FFF2-40B4-BE49-F238E27FC236}">
                <a16:creationId xmlns:a16="http://schemas.microsoft.com/office/drawing/2014/main" id="{2F8DE189-474A-B5D8-625B-75930AE98707}"/>
              </a:ext>
            </a:extLst>
          </p:cNvPr>
          <p:cNvSpPr/>
          <p:nvPr/>
        </p:nvSpPr>
        <p:spPr>
          <a:xfrm>
            <a:off x="638175" y="3581400"/>
            <a:ext cx="7705725" cy="762000"/>
          </a:xfrm>
          <a:prstGeom prst="rect">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3313-6189-4AA4-94ED-8FBE2C214114}"/>
              </a:ext>
            </a:extLst>
          </p:cNvPr>
          <p:cNvSpPr>
            <a:spLocks noGrp="1"/>
          </p:cNvSpPr>
          <p:nvPr>
            <p:ph type="title"/>
          </p:nvPr>
        </p:nvSpPr>
        <p:spPr/>
        <p:txBody>
          <a:bodyPr/>
          <a:lstStyle/>
          <a:p>
            <a:r>
              <a:rPr lang="en-US" dirty="0"/>
              <a:t>BIL Implementation Websites</a:t>
            </a:r>
          </a:p>
        </p:txBody>
      </p:sp>
      <p:sp>
        <p:nvSpPr>
          <p:cNvPr id="3" name="Content Placeholder 2">
            <a:extLst>
              <a:ext uri="{FF2B5EF4-FFF2-40B4-BE49-F238E27FC236}">
                <a16:creationId xmlns:a16="http://schemas.microsoft.com/office/drawing/2014/main" id="{D0E3DC8D-398A-43A2-BBFC-8DC9F7479FAF}"/>
              </a:ext>
            </a:extLst>
          </p:cNvPr>
          <p:cNvSpPr>
            <a:spLocks noGrp="1"/>
          </p:cNvSpPr>
          <p:nvPr>
            <p:ph idx="1"/>
          </p:nvPr>
        </p:nvSpPr>
        <p:spPr>
          <a:xfrm>
            <a:off x="90434" y="1295399"/>
            <a:ext cx="4481566" cy="5147442"/>
          </a:xfrm>
        </p:spPr>
        <p:txBody>
          <a:bodyPr>
            <a:normAutofit/>
          </a:bodyPr>
          <a:lstStyle/>
          <a:p>
            <a:r>
              <a:rPr lang="en-US" dirty="0"/>
              <a:t>“One-stop shop” implementation websites can be found at:</a:t>
            </a:r>
          </a:p>
          <a:p>
            <a:pPr lvl="1"/>
            <a:endParaRPr lang="en-US" sz="1600" dirty="0"/>
          </a:p>
          <a:p>
            <a:pPr lvl="2">
              <a:buFont typeface="Courier New" panose="02070309020205020404" pitchFamily="49" charset="0"/>
              <a:buChar char="o"/>
            </a:pPr>
            <a:r>
              <a:rPr lang="en-US" dirty="0"/>
              <a:t>DOT-wide:</a:t>
            </a:r>
            <a:br>
              <a:rPr lang="en-US" dirty="0"/>
            </a:br>
            <a:r>
              <a:rPr lang="en-US" dirty="0">
                <a:hlinkClick r:id="rId3"/>
              </a:rPr>
              <a:t>https://www.transportation.gov/bipartisan-infrastructure-law</a:t>
            </a:r>
            <a:r>
              <a:rPr lang="en-US" dirty="0"/>
              <a:t> </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a:t>FHWA:</a:t>
            </a:r>
            <a:br>
              <a:rPr lang="en-US" dirty="0"/>
            </a:br>
            <a:r>
              <a:rPr lang="en-US" dirty="0">
                <a:hlinkClick r:id="rId4"/>
              </a:rPr>
              <a:t>https://www.fhwa.dot.gov/bipartisan-infrastructure-law/</a:t>
            </a:r>
            <a:r>
              <a:rPr lang="en-US" dirty="0"/>
              <a:t>  </a:t>
            </a:r>
          </a:p>
          <a:p>
            <a:pPr marL="0" indent="0">
              <a:buNone/>
            </a:pPr>
            <a:r>
              <a:rPr lang="en-US" dirty="0"/>
              <a:t> </a:t>
            </a:r>
          </a:p>
          <a:p>
            <a:r>
              <a:rPr lang="en-US" dirty="0"/>
              <a:t>Customer-oriented and public-facing</a:t>
            </a:r>
          </a:p>
          <a:p>
            <a:endParaRPr lang="en-US" dirty="0"/>
          </a:p>
          <a:p>
            <a:r>
              <a:rPr lang="en-US" dirty="0"/>
              <a:t>Updated over time with additional material</a:t>
            </a:r>
          </a:p>
          <a:p>
            <a:pPr lvl="1"/>
            <a:endParaRPr lang="en-US" dirty="0"/>
          </a:p>
        </p:txBody>
      </p:sp>
      <p:sp>
        <p:nvSpPr>
          <p:cNvPr id="4" name="Slide Number Placeholder 3">
            <a:extLst>
              <a:ext uri="{FF2B5EF4-FFF2-40B4-BE49-F238E27FC236}">
                <a16:creationId xmlns:a16="http://schemas.microsoft.com/office/drawing/2014/main" id="{2B004316-C971-464A-ADA3-B5C1D139DC28}"/>
              </a:ext>
            </a:extLst>
          </p:cNvPr>
          <p:cNvSpPr>
            <a:spLocks noGrp="1"/>
          </p:cNvSpPr>
          <p:nvPr>
            <p:ph type="sldNum" sz="quarter" idx="12"/>
          </p:nvPr>
        </p:nvSpPr>
        <p:spPr/>
        <p:txBody>
          <a:bodyPr/>
          <a:lstStyle/>
          <a:p>
            <a:fld id="{1A97B858-7F87-4293-BC05-FFDEB8F8B7A1}" type="slidenum">
              <a:rPr lang="en-US" smtClean="0"/>
              <a:pPr/>
              <a:t>4</a:t>
            </a:fld>
            <a:endParaRPr lang="en-US" dirty="0"/>
          </a:p>
        </p:txBody>
      </p:sp>
      <p:pic>
        <p:nvPicPr>
          <p:cNvPr id="6" name="Picture 5">
            <a:extLst>
              <a:ext uri="{FF2B5EF4-FFF2-40B4-BE49-F238E27FC236}">
                <a16:creationId xmlns:a16="http://schemas.microsoft.com/office/drawing/2014/main" id="{F014BBD0-BBCD-486B-9361-78E93C1461B3}"/>
              </a:ext>
              <a:ext uri="{C183D7F6-B498-43B3-948B-1728B52AA6E4}">
                <adec:decorative xmlns:adec="http://schemas.microsoft.com/office/drawing/2017/decorative" val="1"/>
              </a:ext>
            </a:extLst>
          </p:cNvPr>
          <p:cNvPicPr/>
          <p:nvPr/>
        </p:nvPicPr>
        <p:blipFill rotWithShape="1">
          <a:blip r:embed="rId5"/>
          <a:srcRect l="12047" r="12900" b="20672"/>
          <a:stretch/>
        </p:blipFill>
        <p:spPr bwMode="auto">
          <a:xfrm>
            <a:off x="4864231" y="3816141"/>
            <a:ext cx="3898768" cy="2793125"/>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5F451197-372C-4449-A771-4E810DB70399}"/>
              </a:ext>
              <a:ext uri="{C183D7F6-B498-43B3-948B-1728B52AA6E4}">
                <adec:decorative xmlns:adec="http://schemas.microsoft.com/office/drawing/2017/decorative" val="1"/>
              </a:ext>
            </a:extLst>
          </p:cNvPr>
          <p:cNvPicPr/>
          <p:nvPr/>
        </p:nvPicPr>
        <p:blipFill>
          <a:blip r:embed="rId6"/>
          <a:stretch>
            <a:fillRect/>
          </a:stretch>
        </p:blipFill>
        <p:spPr>
          <a:xfrm>
            <a:off x="4864231" y="1138687"/>
            <a:ext cx="3898768" cy="2575034"/>
          </a:xfrm>
          <a:prstGeom prst="rect">
            <a:avLst/>
          </a:prstGeom>
          <a:ln>
            <a:solidFill>
              <a:schemeClr val="tx1"/>
            </a:solidFill>
          </a:ln>
        </p:spPr>
      </p:pic>
    </p:spTree>
    <p:extLst>
      <p:ext uri="{BB962C8B-B14F-4D97-AF65-F5344CB8AC3E}">
        <p14:creationId xmlns:p14="http://schemas.microsoft.com/office/powerpoint/2010/main" val="307248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D4D4-66F7-4665-B16B-3ADC68512EB2}"/>
              </a:ext>
            </a:extLst>
          </p:cNvPr>
          <p:cNvSpPr>
            <a:spLocks noGrp="1"/>
          </p:cNvSpPr>
          <p:nvPr>
            <p:ph type="title"/>
          </p:nvPr>
        </p:nvSpPr>
        <p:spPr>
          <a:xfrm>
            <a:off x="0" y="182727"/>
            <a:ext cx="9109490" cy="889953"/>
          </a:xfrm>
        </p:spPr>
        <p:txBody>
          <a:bodyPr>
            <a:normAutofit/>
          </a:bodyPr>
          <a:lstStyle/>
          <a:p>
            <a:pPr algn="ctr"/>
            <a:r>
              <a:rPr lang="en-US" dirty="0"/>
              <a:t>Discretionary Grant Programs</a:t>
            </a:r>
          </a:p>
        </p:txBody>
      </p:sp>
      <p:sp>
        <p:nvSpPr>
          <p:cNvPr id="9" name="Content Placeholder 8">
            <a:extLst>
              <a:ext uri="{FF2B5EF4-FFF2-40B4-BE49-F238E27FC236}">
                <a16:creationId xmlns:a16="http://schemas.microsoft.com/office/drawing/2014/main" id="{9B9DC0B7-0760-4477-89CC-1FD701B9569E}"/>
              </a:ext>
            </a:extLst>
          </p:cNvPr>
          <p:cNvSpPr>
            <a:spLocks noGrp="1"/>
          </p:cNvSpPr>
          <p:nvPr>
            <p:ph idx="1"/>
          </p:nvPr>
        </p:nvSpPr>
        <p:spPr>
          <a:xfrm>
            <a:off x="0" y="1199566"/>
            <a:ext cx="9035639" cy="889953"/>
          </a:xfrm>
        </p:spPr>
        <p:txBody>
          <a:bodyPr>
            <a:normAutofit/>
          </a:bodyPr>
          <a:lstStyle/>
          <a:p>
            <a:r>
              <a:rPr lang="en-US" sz="2200" dirty="0"/>
              <a:t>There are now over a dozen discretionary (grant) programs, including:</a:t>
            </a:r>
            <a:endParaRPr lang="en-US" dirty="0"/>
          </a:p>
        </p:txBody>
      </p:sp>
      <p:sp>
        <p:nvSpPr>
          <p:cNvPr id="16" name="Content Placeholder 8">
            <a:extLst>
              <a:ext uri="{FF2B5EF4-FFF2-40B4-BE49-F238E27FC236}">
                <a16:creationId xmlns:a16="http://schemas.microsoft.com/office/drawing/2014/main" id="{FA6F9F25-1EA1-478F-B4C3-D69F80E6A73F}"/>
              </a:ext>
            </a:extLst>
          </p:cNvPr>
          <p:cNvSpPr txBox="1">
            <a:spLocks/>
          </p:cNvSpPr>
          <p:nvPr/>
        </p:nvSpPr>
        <p:spPr>
          <a:xfrm>
            <a:off x="79317" y="1836740"/>
            <a:ext cx="3801472" cy="105698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75000"/>
              <a:buFont typeface="Courier New" panose="02070309020205020404" pitchFamily="49" charset="0"/>
              <a:buChar char="o"/>
              <a:defRPr sz="16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sz="1800" dirty="0"/>
              <a:t>Reconnecting Communities</a:t>
            </a:r>
          </a:p>
          <a:p>
            <a:pPr lvl="1"/>
            <a:r>
              <a:rPr lang="en-US" sz="1800" dirty="0"/>
              <a:t>Safe Streets and Roads For All</a:t>
            </a:r>
          </a:p>
          <a:p>
            <a:pPr marL="0" indent="0" fontAlgn="auto">
              <a:spcAft>
                <a:spcPts val="0"/>
              </a:spcAft>
              <a:buNone/>
            </a:pPr>
            <a:endParaRPr lang="en-US" sz="1800" dirty="0"/>
          </a:p>
          <a:p>
            <a:pPr marL="0" indent="0" fontAlgn="auto">
              <a:spcAft>
                <a:spcPts val="0"/>
              </a:spcAft>
              <a:buNone/>
            </a:pPr>
            <a:endParaRPr lang="en-US" sz="1800" dirty="0"/>
          </a:p>
        </p:txBody>
      </p:sp>
      <p:sp>
        <p:nvSpPr>
          <p:cNvPr id="11" name="Content Placeholder 8">
            <a:extLst>
              <a:ext uri="{FF2B5EF4-FFF2-40B4-BE49-F238E27FC236}">
                <a16:creationId xmlns:a16="http://schemas.microsoft.com/office/drawing/2014/main" id="{CBB66F92-ABCC-4EE2-8248-31A19E4559E8}"/>
              </a:ext>
            </a:extLst>
          </p:cNvPr>
          <p:cNvSpPr txBox="1">
            <a:spLocks/>
          </p:cNvSpPr>
          <p:nvPr/>
        </p:nvSpPr>
        <p:spPr>
          <a:xfrm>
            <a:off x="3518616" y="1836740"/>
            <a:ext cx="2180247" cy="78510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75000"/>
              <a:buFont typeface="Courier New" panose="02070309020205020404" pitchFamily="49" charset="0"/>
              <a:buChar char="o"/>
              <a:defRPr sz="16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2">
              <a:buFont typeface="Courier New" panose="02070309020205020404" pitchFamily="49" charset="0"/>
              <a:buChar char="o"/>
            </a:pPr>
            <a:r>
              <a:rPr lang="en-US" sz="1800" dirty="0"/>
              <a:t>RAISE</a:t>
            </a:r>
          </a:p>
          <a:p>
            <a:pPr lvl="2">
              <a:buFont typeface="Courier New" panose="02070309020205020404" pitchFamily="49" charset="0"/>
              <a:buChar char="o"/>
            </a:pPr>
            <a:r>
              <a:rPr lang="en-US" sz="1800" dirty="0"/>
              <a:t>MEGA</a:t>
            </a:r>
          </a:p>
          <a:p>
            <a:pPr marL="0" indent="0" fontAlgn="auto">
              <a:spcAft>
                <a:spcPts val="0"/>
              </a:spcAft>
              <a:buNone/>
            </a:pPr>
            <a:endParaRPr lang="en-US" sz="1800" dirty="0"/>
          </a:p>
          <a:p>
            <a:pPr marL="0" indent="0" fontAlgn="auto">
              <a:spcAft>
                <a:spcPts val="0"/>
              </a:spcAft>
              <a:buNone/>
            </a:pPr>
            <a:endParaRPr lang="en-US" sz="1800" dirty="0"/>
          </a:p>
        </p:txBody>
      </p:sp>
      <p:sp>
        <p:nvSpPr>
          <p:cNvPr id="15" name="Content Placeholder 8">
            <a:extLst>
              <a:ext uri="{FF2B5EF4-FFF2-40B4-BE49-F238E27FC236}">
                <a16:creationId xmlns:a16="http://schemas.microsoft.com/office/drawing/2014/main" id="{3F28D9E5-33D9-41A3-8983-E3B287A8C65B}"/>
              </a:ext>
            </a:extLst>
          </p:cNvPr>
          <p:cNvSpPr txBox="1">
            <a:spLocks/>
          </p:cNvSpPr>
          <p:nvPr/>
        </p:nvSpPr>
        <p:spPr>
          <a:xfrm>
            <a:off x="5263212" y="1861574"/>
            <a:ext cx="3801471" cy="10073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75000"/>
              <a:buFont typeface="Courier New" panose="02070309020205020404" pitchFamily="49" charset="0"/>
              <a:buChar char="o"/>
              <a:defRPr sz="16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2">
              <a:buFont typeface="Courier New" panose="02070309020205020404" pitchFamily="49" charset="0"/>
              <a:buChar char="o"/>
            </a:pPr>
            <a:r>
              <a:rPr lang="en-US" sz="1800" dirty="0"/>
              <a:t>RURAL</a:t>
            </a:r>
          </a:p>
          <a:p>
            <a:pPr lvl="2">
              <a:buFont typeface="Courier New" panose="02070309020205020404" pitchFamily="49" charset="0"/>
              <a:buChar char="o"/>
            </a:pPr>
            <a:r>
              <a:rPr lang="en-US" sz="1800" dirty="0"/>
              <a:t>Bridge Investment Program</a:t>
            </a:r>
          </a:p>
          <a:p>
            <a:pPr marL="0" indent="0" fontAlgn="auto">
              <a:spcAft>
                <a:spcPts val="0"/>
              </a:spcAft>
              <a:buNone/>
            </a:pPr>
            <a:endParaRPr lang="en-US" sz="1800" dirty="0"/>
          </a:p>
          <a:p>
            <a:pPr marL="0" indent="0" fontAlgn="auto">
              <a:spcAft>
                <a:spcPts val="0"/>
              </a:spcAft>
              <a:buNone/>
            </a:pPr>
            <a:endParaRPr lang="en-US" sz="1800" dirty="0"/>
          </a:p>
        </p:txBody>
      </p:sp>
      <p:sp>
        <p:nvSpPr>
          <p:cNvPr id="8" name="Content Placeholder 8">
            <a:extLst>
              <a:ext uri="{FF2B5EF4-FFF2-40B4-BE49-F238E27FC236}">
                <a16:creationId xmlns:a16="http://schemas.microsoft.com/office/drawing/2014/main" id="{2CFE1907-8D03-4DE4-BEC6-D4E822F00CC0}"/>
              </a:ext>
            </a:extLst>
          </p:cNvPr>
          <p:cNvSpPr txBox="1">
            <a:spLocks/>
          </p:cNvSpPr>
          <p:nvPr/>
        </p:nvSpPr>
        <p:spPr>
          <a:xfrm>
            <a:off x="0" y="2976273"/>
            <a:ext cx="4335238" cy="889953"/>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75000"/>
              <a:buFont typeface="Courier New" panose="02070309020205020404" pitchFamily="49" charset="0"/>
              <a:buChar char="o"/>
              <a:defRPr sz="16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pPr>
            <a:r>
              <a:rPr lang="en-US" sz="8800" dirty="0"/>
              <a:t>For a listing of competitive grant programs and eligible entities, visit:</a:t>
            </a:r>
          </a:p>
          <a:p>
            <a:pPr marL="0" indent="0" fontAlgn="auto">
              <a:spcAft>
                <a:spcPts val="0"/>
              </a:spcAft>
              <a:buNone/>
            </a:pPr>
            <a:endParaRPr lang="en-US" sz="8800" dirty="0">
              <a:hlinkClick r:id="rId3"/>
            </a:endParaRPr>
          </a:p>
          <a:p>
            <a:pPr marL="0" indent="0" fontAlgn="auto">
              <a:spcAft>
                <a:spcPts val="0"/>
              </a:spcAft>
              <a:buNone/>
            </a:pPr>
            <a:endParaRPr lang="en-US" sz="8800" dirty="0">
              <a:hlinkClick r:id="rId3"/>
            </a:endParaRPr>
          </a:p>
          <a:p>
            <a:pPr marL="0" indent="0" fontAlgn="auto">
              <a:spcAft>
                <a:spcPts val="0"/>
              </a:spcAft>
              <a:buNone/>
            </a:pPr>
            <a:endParaRPr lang="en-US" sz="8800" dirty="0">
              <a:hlinkClick r:id="rId3"/>
            </a:endParaRPr>
          </a:p>
          <a:p>
            <a:pPr marL="0" indent="0" fontAlgn="auto">
              <a:spcAft>
                <a:spcPts val="0"/>
              </a:spcAft>
              <a:buNone/>
            </a:pPr>
            <a:endParaRPr lang="en-US" sz="8800" dirty="0">
              <a:hlinkClick r:id="rId3"/>
            </a:endParaRPr>
          </a:p>
          <a:p>
            <a:pPr marL="0" indent="0" fontAlgn="auto">
              <a:spcAft>
                <a:spcPts val="0"/>
              </a:spcAft>
              <a:buNone/>
            </a:pPr>
            <a:endParaRPr lang="en-US" sz="8800" dirty="0">
              <a:hlinkClick r:id="rId3"/>
            </a:endParaRPr>
          </a:p>
          <a:p>
            <a:pPr marL="548640" lvl="2" indent="0" fontAlgn="auto">
              <a:spcAft>
                <a:spcPts val="0"/>
              </a:spcAft>
              <a:buNone/>
            </a:pPr>
            <a:endParaRPr lang="en-US" sz="1900" dirty="0"/>
          </a:p>
        </p:txBody>
      </p:sp>
      <p:sp>
        <p:nvSpPr>
          <p:cNvPr id="18" name="TextBox 17">
            <a:extLst>
              <a:ext uri="{FF2B5EF4-FFF2-40B4-BE49-F238E27FC236}">
                <a16:creationId xmlns:a16="http://schemas.microsoft.com/office/drawing/2014/main" id="{E6EAE662-E8A5-4BC8-B855-D19E780950F3}"/>
              </a:ext>
            </a:extLst>
          </p:cNvPr>
          <p:cNvSpPr txBox="1"/>
          <p:nvPr/>
        </p:nvSpPr>
        <p:spPr>
          <a:xfrm>
            <a:off x="-284678" y="3949665"/>
            <a:ext cx="4998812" cy="2308324"/>
          </a:xfrm>
          <a:prstGeom prst="rect">
            <a:avLst/>
          </a:prstGeom>
          <a:noFill/>
        </p:spPr>
        <p:txBody>
          <a:bodyPr wrap="square" rtlCol="0">
            <a:spAutoFit/>
          </a:bodyPr>
          <a:lstStyle/>
          <a:p>
            <a:pPr lvl="2">
              <a:buClr>
                <a:schemeClr val="accent1"/>
              </a:buClr>
              <a:buFont typeface="Courier New" panose="02070309020205020404" pitchFamily="49" charset="0"/>
              <a:buChar char="o"/>
            </a:pPr>
            <a:r>
              <a:rPr lang="en-US" sz="1600" dirty="0"/>
              <a:t> DOT-wide:</a:t>
            </a:r>
            <a:br>
              <a:rPr lang="en-US" sz="1600" dirty="0"/>
            </a:br>
            <a:r>
              <a:rPr lang="en-US" sz="1600" dirty="0">
                <a:hlinkClick r:id="rId4"/>
              </a:rPr>
              <a:t>https://www.transportation.gov/bipartisan-infrastructure-law/bipartisan-infrastructure-law-grant-programs</a:t>
            </a:r>
            <a:endParaRPr lang="en-US" sz="1600" dirty="0"/>
          </a:p>
          <a:p>
            <a:pPr lvl="2">
              <a:buClr>
                <a:schemeClr val="accent1"/>
              </a:buClr>
              <a:buFont typeface="Courier New" panose="02070309020205020404" pitchFamily="49" charset="0"/>
              <a:buChar char="o"/>
            </a:pPr>
            <a:endParaRPr lang="en-US" sz="1600" dirty="0"/>
          </a:p>
          <a:p>
            <a:pPr lvl="2">
              <a:buClr>
                <a:schemeClr val="accent1"/>
              </a:buClr>
              <a:buFont typeface="Courier New" panose="02070309020205020404" pitchFamily="49" charset="0"/>
              <a:buChar char="o"/>
            </a:pPr>
            <a:r>
              <a:rPr lang="en-US" sz="1600" dirty="0"/>
              <a:t> FHWA:</a:t>
            </a:r>
            <a:br>
              <a:rPr lang="en-US" sz="1600" dirty="0"/>
            </a:br>
            <a:r>
              <a:rPr lang="en-US" sz="1600" dirty="0">
                <a:hlinkClick r:id="rId3"/>
              </a:rPr>
              <a:t>https://www.fhwa.dot.gov/bipartisan-infrastructure-law/grant_programs.cfm</a:t>
            </a:r>
            <a:endParaRPr lang="en-US" sz="1600" dirty="0"/>
          </a:p>
          <a:p>
            <a:pPr lvl="2"/>
            <a:endParaRPr lang="en-US" sz="1600" dirty="0"/>
          </a:p>
        </p:txBody>
      </p:sp>
      <p:sp>
        <p:nvSpPr>
          <p:cNvPr id="4" name="Slide Number Placeholder 3">
            <a:extLst>
              <a:ext uri="{FF2B5EF4-FFF2-40B4-BE49-F238E27FC236}">
                <a16:creationId xmlns:a16="http://schemas.microsoft.com/office/drawing/2014/main" id="{B6F26634-B39B-4054-85D7-4C46C10D3906}"/>
              </a:ext>
              <a:ext uri="{C183D7F6-B498-43B3-948B-1728B52AA6E4}">
                <adec:decorative xmlns:adec="http://schemas.microsoft.com/office/drawing/2017/decorative" val="1"/>
              </a:ext>
            </a:extLst>
          </p:cNvPr>
          <p:cNvSpPr>
            <a:spLocks noGrp="1"/>
          </p:cNvSpPr>
          <p:nvPr>
            <p:ph type="sldNum" sz="quarter" idx="12"/>
          </p:nvPr>
        </p:nvSpPr>
        <p:spPr/>
        <p:txBody>
          <a:bodyPr/>
          <a:lstStyle/>
          <a:p>
            <a:fld id="{1A97B858-7F87-4293-BC05-FFDEB8F8B7A1}" type="slidenum">
              <a:rPr lang="en-US" smtClean="0"/>
              <a:pPr/>
              <a:t>5</a:t>
            </a:fld>
            <a:endParaRPr lang="en-US" dirty="0"/>
          </a:p>
        </p:txBody>
      </p:sp>
      <p:pic>
        <p:nvPicPr>
          <p:cNvPr id="6" name="Picture 5">
            <a:extLst>
              <a:ext uri="{FF2B5EF4-FFF2-40B4-BE49-F238E27FC236}">
                <a16:creationId xmlns:a16="http://schemas.microsoft.com/office/drawing/2014/main" id="{BACA351E-5BBB-1673-1E0E-8F9BB0EF04B6}"/>
              </a:ext>
            </a:extLst>
          </p:cNvPr>
          <p:cNvPicPr>
            <a:picLocks noChangeAspect="1"/>
          </p:cNvPicPr>
          <p:nvPr/>
        </p:nvPicPr>
        <p:blipFill rotWithShape="1">
          <a:blip r:embed="rId5"/>
          <a:srcRect l="58429" t="13045" r="7343" b="5709"/>
          <a:stretch/>
        </p:blipFill>
        <p:spPr>
          <a:xfrm>
            <a:off x="4808764" y="2976273"/>
            <a:ext cx="3457695" cy="2308324"/>
          </a:xfrm>
          <a:prstGeom prst="rect">
            <a:avLst/>
          </a:prstGeom>
          <a:ln>
            <a:solidFill>
              <a:schemeClr val="tx1"/>
            </a:solidFill>
          </a:ln>
        </p:spPr>
      </p:pic>
      <p:pic>
        <p:nvPicPr>
          <p:cNvPr id="5" name="Picture 4">
            <a:extLst>
              <a:ext uri="{FF2B5EF4-FFF2-40B4-BE49-F238E27FC236}">
                <a16:creationId xmlns:a16="http://schemas.microsoft.com/office/drawing/2014/main" id="{FE918961-D32F-48BA-B7AD-28EB20FC869F}"/>
              </a:ext>
            </a:extLst>
          </p:cNvPr>
          <p:cNvPicPr>
            <a:picLocks noChangeAspect="1"/>
          </p:cNvPicPr>
          <p:nvPr/>
        </p:nvPicPr>
        <p:blipFill>
          <a:blip r:embed="rId6"/>
          <a:stretch>
            <a:fillRect/>
          </a:stretch>
        </p:blipFill>
        <p:spPr>
          <a:xfrm>
            <a:off x="5513583" y="4461283"/>
            <a:ext cx="3503222" cy="2308324"/>
          </a:xfrm>
          <a:prstGeom prst="rect">
            <a:avLst/>
          </a:prstGeom>
          <a:ln>
            <a:solidFill>
              <a:schemeClr val="accent1"/>
            </a:solidFill>
          </a:ln>
        </p:spPr>
      </p:pic>
    </p:spTree>
    <p:extLst>
      <p:ext uri="{BB962C8B-B14F-4D97-AF65-F5344CB8AC3E}">
        <p14:creationId xmlns:p14="http://schemas.microsoft.com/office/powerpoint/2010/main" val="276407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6215-F418-401D-818A-F6B7C763AF6D}"/>
              </a:ext>
            </a:extLst>
          </p:cNvPr>
          <p:cNvSpPr>
            <a:spLocks noGrp="1"/>
          </p:cNvSpPr>
          <p:nvPr>
            <p:ph type="title"/>
          </p:nvPr>
        </p:nvSpPr>
        <p:spPr>
          <a:xfrm>
            <a:off x="233266" y="219041"/>
            <a:ext cx="8910734" cy="469217"/>
          </a:xfrm>
        </p:spPr>
        <p:txBody>
          <a:bodyPr>
            <a:normAutofit fontScale="90000"/>
          </a:bodyPr>
          <a:lstStyle/>
          <a:p>
            <a:r>
              <a:rPr lang="en-US" sz="2800" dirty="0"/>
              <a:t>Funding Available to a Range of Recipients</a:t>
            </a:r>
            <a:endParaRPr lang="en-US" sz="2800" dirty="0">
              <a:solidFill>
                <a:srgbClr val="FF0000"/>
              </a:solidFill>
            </a:endParaRPr>
          </a:p>
        </p:txBody>
      </p:sp>
      <p:graphicFrame>
        <p:nvGraphicFramePr>
          <p:cNvPr id="11" name="Table 8">
            <a:extLst>
              <a:ext uri="{FF2B5EF4-FFF2-40B4-BE49-F238E27FC236}">
                <a16:creationId xmlns:a16="http://schemas.microsoft.com/office/drawing/2014/main" id="{01B2EC0D-377B-4156-88CA-390DD93C602F}"/>
              </a:ext>
            </a:extLst>
          </p:cNvPr>
          <p:cNvGraphicFramePr>
            <a:graphicFrameLocks noGrp="1"/>
          </p:cNvGraphicFramePr>
          <p:nvPr>
            <p:ph idx="1"/>
          </p:nvPr>
        </p:nvGraphicFramePr>
        <p:xfrm>
          <a:off x="116635" y="639192"/>
          <a:ext cx="8992855" cy="4648200"/>
        </p:xfrm>
        <a:graphic>
          <a:graphicData uri="http://schemas.openxmlformats.org/drawingml/2006/table">
            <a:tbl>
              <a:tblPr firstRow="1" firstCol="1" bandRow="1">
                <a:tableStyleId>{5C22544A-7EE6-4342-B048-85BDC9FD1C3A}</a:tableStyleId>
              </a:tblPr>
              <a:tblGrid>
                <a:gridCol w="3543929">
                  <a:extLst>
                    <a:ext uri="{9D8B030D-6E8A-4147-A177-3AD203B41FA5}">
                      <a16:colId xmlns:a16="http://schemas.microsoft.com/office/drawing/2014/main" val="1676957739"/>
                    </a:ext>
                  </a:extLst>
                </a:gridCol>
                <a:gridCol w="687457">
                  <a:extLst>
                    <a:ext uri="{9D8B030D-6E8A-4147-A177-3AD203B41FA5}">
                      <a16:colId xmlns:a16="http://schemas.microsoft.com/office/drawing/2014/main" val="57100310"/>
                    </a:ext>
                  </a:extLst>
                </a:gridCol>
                <a:gridCol w="531260">
                  <a:extLst>
                    <a:ext uri="{9D8B030D-6E8A-4147-A177-3AD203B41FA5}">
                      <a16:colId xmlns:a16="http://schemas.microsoft.com/office/drawing/2014/main" val="3700455205"/>
                    </a:ext>
                  </a:extLst>
                </a:gridCol>
                <a:gridCol w="605341">
                  <a:extLst>
                    <a:ext uri="{9D8B030D-6E8A-4147-A177-3AD203B41FA5}">
                      <a16:colId xmlns:a16="http://schemas.microsoft.com/office/drawing/2014/main" val="3407167489"/>
                    </a:ext>
                  </a:extLst>
                </a:gridCol>
                <a:gridCol w="692120">
                  <a:extLst>
                    <a:ext uri="{9D8B030D-6E8A-4147-A177-3AD203B41FA5}">
                      <a16:colId xmlns:a16="http://schemas.microsoft.com/office/drawing/2014/main" val="2072273042"/>
                    </a:ext>
                  </a:extLst>
                </a:gridCol>
                <a:gridCol w="615218">
                  <a:extLst>
                    <a:ext uri="{9D8B030D-6E8A-4147-A177-3AD203B41FA5}">
                      <a16:colId xmlns:a16="http://schemas.microsoft.com/office/drawing/2014/main" val="3968964557"/>
                    </a:ext>
                  </a:extLst>
                </a:gridCol>
                <a:gridCol w="589584">
                  <a:extLst>
                    <a:ext uri="{9D8B030D-6E8A-4147-A177-3AD203B41FA5}">
                      <a16:colId xmlns:a16="http://schemas.microsoft.com/office/drawing/2014/main" val="1217337401"/>
                    </a:ext>
                  </a:extLst>
                </a:gridCol>
                <a:gridCol w="910010">
                  <a:extLst>
                    <a:ext uri="{9D8B030D-6E8A-4147-A177-3AD203B41FA5}">
                      <a16:colId xmlns:a16="http://schemas.microsoft.com/office/drawing/2014/main" val="2226084168"/>
                    </a:ext>
                  </a:extLst>
                </a:gridCol>
                <a:gridCol w="817936">
                  <a:extLst>
                    <a:ext uri="{9D8B030D-6E8A-4147-A177-3AD203B41FA5}">
                      <a16:colId xmlns:a16="http://schemas.microsoft.com/office/drawing/2014/main" val="423597826"/>
                    </a:ext>
                  </a:extLst>
                </a:gridCol>
              </a:tblGrid>
              <a:tr h="299708">
                <a:tc>
                  <a:txBody>
                    <a:bodyPr/>
                    <a:lstStyle/>
                    <a:p>
                      <a:r>
                        <a:rPr lang="en-US" sz="1400" dirty="0"/>
                        <a:t>Program Examples</a:t>
                      </a:r>
                    </a:p>
                  </a:txBody>
                  <a:tcPr/>
                </a:tc>
                <a:tc>
                  <a:txBody>
                    <a:bodyPr/>
                    <a:lstStyle/>
                    <a:p>
                      <a:r>
                        <a:rPr lang="en-US" sz="1400"/>
                        <a:t>State</a:t>
                      </a:r>
                    </a:p>
                  </a:txBody>
                  <a:tcPr/>
                </a:tc>
                <a:tc>
                  <a:txBody>
                    <a:bodyPr/>
                    <a:lstStyle/>
                    <a:p>
                      <a:r>
                        <a:rPr lang="en-US" sz="1400" b="1" kern="1200" dirty="0">
                          <a:solidFill>
                            <a:schemeClr val="lt1"/>
                          </a:solidFill>
                          <a:latin typeface="+mn-lt"/>
                          <a:ea typeface="+mn-ea"/>
                          <a:cs typeface="+mn-cs"/>
                        </a:rPr>
                        <a:t>PR*</a:t>
                      </a:r>
                    </a:p>
                  </a:txBody>
                  <a:tcPr/>
                </a:tc>
                <a:tc>
                  <a:txBody>
                    <a:bodyPr/>
                    <a:lstStyle/>
                    <a:p>
                      <a:r>
                        <a:rPr lang="en-US" sz="1400" dirty="0"/>
                        <a:t>MPO</a:t>
                      </a:r>
                    </a:p>
                  </a:txBody>
                  <a:tcPr/>
                </a:tc>
                <a:tc>
                  <a:txBody>
                    <a:bodyPr/>
                    <a:lstStyle/>
                    <a:p>
                      <a:r>
                        <a:rPr lang="en-US" sz="1400"/>
                        <a:t>Local</a:t>
                      </a:r>
                    </a:p>
                  </a:txBody>
                  <a:tcPr/>
                </a:tc>
                <a:tc>
                  <a:txBody>
                    <a:bodyPr/>
                    <a:lstStyle/>
                    <a:p>
                      <a:r>
                        <a:rPr lang="en-US" sz="1400"/>
                        <a:t>Tribe</a:t>
                      </a:r>
                    </a:p>
                  </a:txBody>
                  <a:tcPr/>
                </a:tc>
                <a:tc>
                  <a:txBody>
                    <a:bodyPr/>
                    <a:lstStyle/>
                    <a:p>
                      <a:r>
                        <a:rPr lang="en-US" sz="1400"/>
                        <a:t>PA**</a:t>
                      </a:r>
                    </a:p>
                  </a:txBody>
                  <a:tcPr/>
                </a:tc>
                <a:tc>
                  <a:txBody>
                    <a:bodyPr/>
                    <a:lstStyle/>
                    <a:p>
                      <a:r>
                        <a:rPr lang="en-US" sz="1400"/>
                        <a:t>Territory</a:t>
                      </a:r>
                    </a:p>
                  </a:txBody>
                  <a:tcPr/>
                </a:tc>
                <a:tc>
                  <a:txBody>
                    <a:bodyPr/>
                    <a:lstStyle/>
                    <a:p>
                      <a:r>
                        <a:rPr lang="en-US" sz="1400"/>
                        <a:t>FLMA**</a:t>
                      </a:r>
                    </a:p>
                  </a:txBody>
                  <a:tcPr/>
                </a:tc>
                <a:extLst>
                  <a:ext uri="{0D108BD9-81ED-4DB2-BD59-A6C34878D82A}">
                    <a16:rowId xmlns:a16="http://schemas.microsoft.com/office/drawing/2014/main" val="2494535254"/>
                  </a:ext>
                </a:extLst>
              </a:tr>
              <a:tr h="0">
                <a:tc>
                  <a:txBody>
                    <a:bodyPr/>
                    <a:lstStyle/>
                    <a:p>
                      <a:r>
                        <a:rPr lang="en-US" sz="1300" b="0" baseline="0" dirty="0">
                          <a:solidFill>
                            <a:schemeClr val="tx1"/>
                          </a:solidFill>
                        </a:rPr>
                        <a:t>Apportioned programs (formula)</a:t>
                      </a:r>
                    </a:p>
                  </a:txBody>
                  <a:tcPr>
                    <a:solidFill>
                      <a:srgbClr val="CED2DC"/>
                    </a:solidFill>
                  </a:tcPr>
                </a:tc>
                <a:tc>
                  <a:txBody>
                    <a:bodyPr/>
                    <a:lstStyle/>
                    <a:p>
                      <a:pPr algn="ct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extLst>
                  <a:ext uri="{0D108BD9-81ED-4DB2-BD59-A6C34878D82A}">
                    <a16:rowId xmlns:a16="http://schemas.microsoft.com/office/drawing/2014/main" val="390860047"/>
                  </a:ext>
                </a:extLst>
              </a:tr>
              <a:tr h="0">
                <a:tc>
                  <a:txBody>
                    <a:bodyPr/>
                    <a:lstStyle/>
                    <a:p>
                      <a:r>
                        <a:rPr lang="en-US" sz="1300" b="0" baseline="0" dirty="0">
                          <a:solidFill>
                            <a:schemeClr val="tx1"/>
                          </a:solidFill>
                        </a:rPr>
                        <a:t>Bridge Program (formula)</a:t>
                      </a:r>
                    </a:p>
                  </a:txBody>
                  <a:tcPr>
                    <a:solidFill>
                      <a:srgbClr val="E8EA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p>
                  </a:txBody>
                  <a:tcPr/>
                </a:tc>
                <a:extLst>
                  <a:ext uri="{0D108BD9-81ED-4DB2-BD59-A6C34878D82A}">
                    <a16:rowId xmlns:a16="http://schemas.microsoft.com/office/drawing/2014/main" val="591936210"/>
                  </a:ext>
                </a:extLst>
              </a:tr>
              <a:tr h="185523">
                <a:tc>
                  <a:txBody>
                    <a:bodyPr/>
                    <a:lstStyle/>
                    <a:p>
                      <a:r>
                        <a:rPr lang="en-US" sz="1300" b="0" baseline="0" dirty="0">
                          <a:solidFill>
                            <a:schemeClr val="tx1"/>
                          </a:solidFill>
                        </a:rPr>
                        <a:t>National Electric Vehicle Formula Program</a:t>
                      </a:r>
                    </a:p>
                  </a:txBody>
                  <a:tcPr>
                    <a:solidFill>
                      <a:srgbClr val="CED2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algn="ct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extLst>
                  <a:ext uri="{0D108BD9-81ED-4DB2-BD59-A6C34878D82A}">
                    <a16:rowId xmlns:a16="http://schemas.microsoft.com/office/drawing/2014/main" val="359216925"/>
                  </a:ext>
                </a:extLst>
              </a:tr>
              <a:tr h="284722">
                <a:tc>
                  <a:txBody>
                    <a:bodyPr/>
                    <a:lstStyle/>
                    <a:p>
                      <a:r>
                        <a:rPr lang="en-US" sz="1300" b="0" baseline="0" dirty="0">
                          <a:solidFill>
                            <a:schemeClr val="tx1"/>
                          </a:solidFill>
                        </a:rPr>
                        <a:t>Safe Streets and Roads for All program</a:t>
                      </a:r>
                    </a:p>
                  </a:txBody>
                  <a:tcPr>
                    <a:solidFill>
                      <a:srgbClr val="E8EAEE"/>
                    </a:solidFill>
                  </a:tcPr>
                </a:tc>
                <a:tc>
                  <a:txBody>
                    <a:bodyPr/>
                    <a:lstStyle/>
                    <a:p>
                      <a:pPr algn="ctr"/>
                      <a:endParaRPr lang="en-US" sz="1300" baseline="0"/>
                    </a:p>
                  </a:txBody>
                  <a:tcPr/>
                </a:tc>
                <a:tc>
                  <a:txBody>
                    <a:bodyPr/>
                    <a:lstStyle/>
                    <a:p>
                      <a:pPr algn="ct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extLst>
                  <a:ext uri="{0D108BD9-81ED-4DB2-BD59-A6C34878D82A}">
                    <a16:rowId xmlns:a16="http://schemas.microsoft.com/office/drawing/2014/main" val="3875046001"/>
                  </a:ext>
                </a:extLst>
              </a:tr>
              <a:tr h="284722">
                <a:tc>
                  <a:txBody>
                    <a:bodyPr/>
                    <a:lstStyle/>
                    <a:p>
                      <a:r>
                        <a:rPr lang="en-US" sz="1300" b="0" baseline="0" dirty="0">
                          <a:solidFill>
                            <a:schemeClr val="tx1"/>
                          </a:solidFill>
                        </a:rPr>
                        <a:t>PROTECT Grants (discretionary)</a:t>
                      </a:r>
                    </a:p>
                  </a:txBody>
                  <a:tcPr>
                    <a:solidFill>
                      <a:srgbClr val="CED2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extLst>
                  <a:ext uri="{0D108BD9-81ED-4DB2-BD59-A6C34878D82A}">
                    <a16:rowId xmlns:a16="http://schemas.microsoft.com/office/drawing/2014/main" val="3300973827"/>
                  </a:ext>
                </a:extLst>
              </a:tr>
              <a:tr h="0">
                <a:tc>
                  <a:txBody>
                    <a:bodyPr/>
                    <a:lstStyle/>
                    <a:p>
                      <a:r>
                        <a:rPr lang="en-US" sz="1300" b="0" baseline="0" dirty="0">
                          <a:solidFill>
                            <a:schemeClr val="tx1"/>
                          </a:solidFill>
                        </a:rPr>
                        <a:t>Charging and Fueling Infrastructure Program</a:t>
                      </a:r>
                    </a:p>
                  </a:txBody>
                  <a:tcPr>
                    <a:solidFill>
                      <a:srgbClr val="E8EA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p>
                  </a:txBody>
                  <a:tcPr/>
                </a:tc>
                <a:extLst>
                  <a:ext uri="{0D108BD9-81ED-4DB2-BD59-A6C34878D82A}">
                    <a16:rowId xmlns:a16="http://schemas.microsoft.com/office/drawing/2014/main" val="3818595972"/>
                  </a:ext>
                </a:extLst>
              </a:tr>
              <a:tr h="0">
                <a:tc>
                  <a:txBody>
                    <a:bodyPr/>
                    <a:lstStyle/>
                    <a:p>
                      <a:r>
                        <a:rPr lang="en-US" sz="1300" b="0" baseline="0" dirty="0">
                          <a:solidFill>
                            <a:schemeClr val="tx1"/>
                          </a:solidFill>
                        </a:rPr>
                        <a:t>Congestion Relief Program</a:t>
                      </a:r>
                    </a:p>
                  </a:txBody>
                  <a:tcPr>
                    <a:solidFill>
                      <a:srgbClr val="CED2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extLst>
                  <a:ext uri="{0D108BD9-81ED-4DB2-BD59-A6C34878D82A}">
                    <a16:rowId xmlns:a16="http://schemas.microsoft.com/office/drawing/2014/main" val="3806332864"/>
                  </a:ext>
                </a:extLst>
              </a:tr>
              <a:tr h="0">
                <a:tc>
                  <a:txBody>
                    <a:bodyPr/>
                    <a:lstStyle/>
                    <a:p>
                      <a:r>
                        <a:rPr lang="en-US" sz="1300" b="0" baseline="0" dirty="0">
                          <a:solidFill>
                            <a:schemeClr val="tx1"/>
                          </a:solidFill>
                        </a:rPr>
                        <a:t>Bridge Investment Program (discretionary)</a:t>
                      </a:r>
                    </a:p>
                  </a:txBody>
                  <a:tcPr>
                    <a:solidFill>
                      <a:srgbClr val="E8EA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extLst>
                  <a:ext uri="{0D108BD9-81ED-4DB2-BD59-A6C34878D82A}">
                    <a16:rowId xmlns:a16="http://schemas.microsoft.com/office/drawing/2014/main" val="1608619276"/>
                  </a:ext>
                </a:extLst>
              </a:tr>
              <a:tr h="0">
                <a:tc>
                  <a:txBody>
                    <a:bodyPr/>
                    <a:lstStyle/>
                    <a:p>
                      <a:r>
                        <a:rPr lang="en-US" sz="1300" b="0" baseline="0" dirty="0">
                          <a:solidFill>
                            <a:schemeClr val="tx1"/>
                          </a:solidFill>
                        </a:rPr>
                        <a:t>Reconnecting Communities Pilot Program</a:t>
                      </a:r>
                    </a:p>
                  </a:txBody>
                  <a:tcPr>
                    <a:solidFill>
                      <a:srgbClr val="CED2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extLst>
                  <a:ext uri="{0D108BD9-81ED-4DB2-BD59-A6C34878D82A}">
                    <a16:rowId xmlns:a16="http://schemas.microsoft.com/office/drawing/2014/main" val="1481565258"/>
                  </a:ext>
                </a:extLst>
              </a:tr>
              <a:tr h="0">
                <a:tc>
                  <a:txBody>
                    <a:bodyPr/>
                    <a:lstStyle/>
                    <a:p>
                      <a:r>
                        <a:rPr lang="en-US" sz="1300" b="0" baseline="0" dirty="0">
                          <a:solidFill>
                            <a:schemeClr val="tx1"/>
                          </a:solidFill>
                        </a:rPr>
                        <a:t>Rural Surface Transportation Grants</a:t>
                      </a:r>
                    </a:p>
                  </a:txBody>
                  <a:tcPr>
                    <a:solidFill>
                      <a:srgbClr val="E8EA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ym typeface="Wingdings" panose="05000000000000000000" pitchFamily="2" charset="2"/>
                        </a:rPr>
                        <a:t></a:t>
                      </a:r>
                      <a:endParaRPr lang="en-US" sz="1300" baseline="0"/>
                    </a:p>
                  </a:txBody>
                  <a:tcPr/>
                </a:tc>
                <a:tc>
                  <a:txBody>
                    <a:bodyPr/>
                    <a:lstStyle/>
                    <a:p>
                      <a:pPr algn="ctr"/>
                      <a:endParaRPr lang="en-US" sz="1300" baseline="0"/>
                    </a:p>
                  </a:txBody>
                  <a:tcPr/>
                </a:tc>
                <a:tc>
                  <a:txBody>
                    <a:bodyPr/>
                    <a:lstStyle/>
                    <a:p>
                      <a:pPr algn="ctr"/>
                      <a:endParaRPr lang="en-US" sz="1300" baseline="0"/>
                    </a:p>
                  </a:txBody>
                  <a:tcPr/>
                </a:tc>
                <a:tc>
                  <a:txBody>
                    <a:bodyPr/>
                    <a:lstStyle/>
                    <a:p>
                      <a:pPr algn="ctr"/>
                      <a:endParaRPr lang="en-US" sz="1300" baseline="0"/>
                    </a:p>
                  </a:txBody>
                  <a:tcPr/>
                </a:tc>
                <a:extLst>
                  <a:ext uri="{0D108BD9-81ED-4DB2-BD59-A6C34878D82A}">
                    <a16:rowId xmlns:a16="http://schemas.microsoft.com/office/drawing/2014/main" val="1684573829"/>
                  </a:ext>
                </a:extLst>
              </a:tr>
              <a:tr h="0">
                <a:tc>
                  <a:txBody>
                    <a:bodyPr/>
                    <a:lstStyle/>
                    <a:p>
                      <a:r>
                        <a:rPr lang="en-US" sz="1300" b="0" baseline="0" dirty="0">
                          <a:solidFill>
                            <a:schemeClr val="tx1"/>
                          </a:solidFill>
                        </a:rPr>
                        <a:t>INFRA</a:t>
                      </a:r>
                    </a:p>
                  </a:txBody>
                  <a:tcPr>
                    <a:solidFill>
                      <a:srgbClr val="CED2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olidFill>
                            <a:schemeClr val="tx1"/>
                          </a:solidFill>
                          <a:sym typeface="Wingdings" panose="05000000000000000000" pitchFamily="2" charset="2"/>
                        </a:rPr>
                        <a:t></a:t>
                      </a:r>
                      <a:endParaRPr lang="en-US" sz="1300" baseline="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olidFill>
                            <a:schemeClr val="tx1"/>
                          </a:solidFill>
                          <a:sym typeface="Wingdings" panose="05000000000000000000" pitchFamily="2" charset="2"/>
                        </a:rPr>
                        <a:t></a:t>
                      </a:r>
                      <a:endParaRPr lang="en-US" sz="1300" baseline="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olidFill>
                            <a:schemeClr val="tx1"/>
                          </a:solidFill>
                          <a:sym typeface="Wingdings" panose="05000000000000000000" pitchFamily="2" charset="2"/>
                        </a:rPr>
                        <a:t></a:t>
                      </a:r>
                      <a:endParaRPr lang="en-US" sz="1300" baseline="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olidFill>
                            <a:schemeClr val="tx1"/>
                          </a:solidFill>
                          <a:sym typeface="Wingdings" panose="05000000000000000000" pitchFamily="2" charset="2"/>
                        </a:rPr>
                        <a:t></a:t>
                      </a:r>
                      <a:endParaRPr lang="en-US" sz="1300" baseline="0">
                        <a:solidFill>
                          <a:schemeClr val="tx1"/>
                        </a:solidFill>
                      </a:endParaRPr>
                    </a:p>
                  </a:txBody>
                  <a:tcPr/>
                </a:tc>
                <a:extLst>
                  <a:ext uri="{0D108BD9-81ED-4DB2-BD59-A6C34878D82A}">
                    <a16:rowId xmlns:a16="http://schemas.microsoft.com/office/drawing/2014/main" val="1423942980"/>
                  </a:ext>
                </a:extLst>
              </a:tr>
              <a:tr h="0">
                <a:tc>
                  <a:txBody>
                    <a:bodyPr/>
                    <a:lstStyle/>
                    <a:p>
                      <a:r>
                        <a:rPr lang="en-US" sz="1300" b="0" baseline="0" dirty="0">
                          <a:solidFill>
                            <a:schemeClr val="tx1"/>
                          </a:solidFill>
                        </a:rPr>
                        <a:t>National Infrastructure Project Assistance</a:t>
                      </a:r>
                    </a:p>
                  </a:txBody>
                  <a:tcPr>
                    <a:solidFill>
                      <a:srgbClr val="E8EA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olidFill>
                            <a:schemeClr val="tx1"/>
                          </a:solidFill>
                          <a:sym typeface="Wingdings" panose="05000000000000000000" pitchFamily="2" charset="2"/>
                        </a:rPr>
                        <a:t></a:t>
                      </a:r>
                      <a:endParaRPr lang="en-US" sz="1300" baseline="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olidFill>
                            <a:schemeClr val="tx1"/>
                          </a:solidFill>
                          <a:sym typeface="Wingdings" panose="05000000000000000000" pitchFamily="2" charset="2"/>
                        </a:rPr>
                        <a:t></a:t>
                      </a:r>
                      <a:endParaRPr lang="en-US" sz="1300" baseline="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a:solidFill>
                            <a:schemeClr val="tx1"/>
                          </a:solidFill>
                          <a:sym typeface="Wingdings" panose="05000000000000000000" pitchFamily="2" charset="2"/>
                        </a:rPr>
                        <a:t></a:t>
                      </a:r>
                      <a:endParaRPr lang="en-US" sz="1300" baseline="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a:solidFill>
                          <a:schemeClr val="tx1"/>
                        </a:solidFill>
                      </a:endParaRPr>
                    </a:p>
                  </a:txBody>
                  <a:tcPr/>
                </a:tc>
                <a:extLst>
                  <a:ext uri="{0D108BD9-81ED-4DB2-BD59-A6C34878D82A}">
                    <a16:rowId xmlns:a16="http://schemas.microsoft.com/office/drawing/2014/main" val="311090151"/>
                  </a:ext>
                </a:extLst>
              </a:tr>
              <a:tr h="0">
                <a:tc>
                  <a:txBody>
                    <a:bodyPr/>
                    <a:lstStyle/>
                    <a:p>
                      <a:r>
                        <a:rPr lang="en-US" sz="1300" b="0" baseline="0" dirty="0">
                          <a:solidFill>
                            <a:schemeClr val="tx1"/>
                          </a:solidFill>
                        </a:rPr>
                        <a:t>Local and Regional Project Assistance</a:t>
                      </a:r>
                    </a:p>
                  </a:txBody>
                  <a:tcPr>
                    <a:solidFill>
                      <a:srgbClr val="CED2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extLst>
                  <a:ext uri="{0D108BD9-81ED-4DB2-BD59-A6C34878D82A}">
                    <a16:rowId xmlns:a16="http://schemas.microsoft.com/office/drawing/2014/main" val="3127195846"/>
                  </a:ext>
                </a:extLst>
              </a:tr>
              <a:tr h="0">
                <a:tc>
                  <a:txBody>
                    <a:bodyPr/>
                    <a:lstStyle/>
                    <a:p>
                      <a:r>
                        <a:rPr lang="en-US" sz="1300" b="0" kern="1200" baseline="0" dirty="0">
                          <a:solidFill>
                            <a:schemeClr val="tx1"/>
                          </a:solidFill>
                          <a:latin typeface="+mn-lt"/>
                          <a:ea typeface="+mn-ea"/>
                          <a:cs typeface="+mn-cs"/>
                        </a:rPr>
                        <a:t>Natl. Significant Fed. Lands &amp; Tribal Projects</a:t>
                      </a:r>
                    </a:p>
                  </a:txBody>
                  <a:tcPr>
                    <a:solidFill>
                      <a:srgbClr val="E8EA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ym typeface="Wingdings" panose="05000000000000000000" pitchFamily="2" charset="2"/>
                        </a:rPr>
                        <a:t>***</a:t>
                      </a:r>
                      <a:endParaRPr lang="en-US" sz="1300" baseline="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extLst>
                  <a:ext uri="{0D108BD9-81ED-4DB2-BD59-A6C34878D82A}">
                    <a16:rowId xmlns:a16="http://schemas.microsoft.com/office/drawing/2014/main" val="1802638082"/>
                  </a:ext>
                </a:extLst>
              </a:tr>
              <a:tr h="0">
                <a:tc>
                  <a:txBody>
                    <a:bodyPr/>
                    <a:lstStyle/>
                    <a:p>
                      <a:r>
                        <a:rPr lang="en-US" sz="1300" b="0" baseline="0" dirty="0">
                          <a:solidFill>
                            <a:schemeClr val="tx1"/>
                          </a:solidFill>
                        </a:rPr>
                        <a:t>Tribal Transportation Program Safety Fund</a:t>
                      </a:r>
                    </a:p>
                  </a:txBody>
                  <a:tcPr>
                    <a:solidFill>
                      <a:srgbClr val="CED2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sym typeface="Wingdings" panose="05000000000000000000" pitchFamily="2" charset="2"/>
                        </a:rPr>
                        <a:t></a:t>
                      </a: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aseline="0" dirty="0">
                        <a:solidFill>
                          <a:schemeClr val="tx1"/>
                        </a:solidFill>
                      </a:endParaRPr>
                    </a:p>
                  </a:txBody>
                  <a:tcPr/>
                </a:tc>
                <a:extLst>
                  <a:ext uri="{0D108BD9-81ED-4DB2-BD59-A6C34878D82A}">
                    <a16:rowId xmlns:a16="http://schemas.microsoft.com/office/drawing/2014/main" val="1621621683"/>
                  </a:ext>
                </a:extLst>
              </a:tr>
            </a:tbl>
          </a:graphicData>
        </a:graphic>
      </p:graphicFrame>
      <p:sp>
        <p:nvSpPr>
          <p:cNvPr id="9" name="TextBox 8">
            <a:extLst>
              <a:ext uri="{FF2B5EF4-FFF2-40B4-BE49-F238E27FC236}">
                <a16:creationId xmlns:a16="http://schemas.microsoft.com/office/drawing/2014/main" id="{3D989432-EBD3-41A7-8C6C-F8F3C2CA0A40}"/>
              </a:ext>
            </a:extLst>
          </p:cNvPr>
          <p:cNvSpPr txBox="1"/>
          <p:nvPr/>
        </p:nvSpPr>
        <p:spPr>
          <a:xfrm>
            <a:off x="34510" y="5266189"/>
            <a:ext cx="9109490" cy="1600438"/>
          </a:xfrm>
          <a:prstGeom prst="rect">
            <a:avLst/>
          </a:prstGeom>
          <a:noFill/>
        </p:spPr>
        <p:txBody>
          <a:bodyPr wrap="square" rtlCol="0">
            <a:spAutoFit/>
          </a:bodyPr>
          <a:lstStyle/>
          <a:p>
            <a:r>
              <a:rPr lang="en-US" sz="1200" u="sng" dirty="0"/>
              <a:t>Note</a:t>
            </a:r>
            <a:r>
              <a:rPr lang="en-US" sz="1200" dirty="0"/>
              <a:t>: This table does not include all BIL programs or eligible entities, and there are additional nuances not represented in this table. Additional programmatic information is provided in later slides. FHWA will administer most, but not all, programs listed.</a:t>
            </a:r>
          </a:p>
          <a:p>
            <a:endParaRPr lang="en-US" sz="400" dirty="0"/>
          </a:p>
          <a:p>
            <a:r>
              <a:rPr lang="en-US" sz="1200" dirty="0"/>
              <a:t>*  PR = Puerto Rico, has funding allocated from 23 USC 165(b)(2)(C). Of that funding, least 50% is for purposes eligible under NHPP and 25% under HSIP, and the remainder is for other activities eligible under chapter 1 of title 23.</a:t>
            </a:r>
          </a:p>
          <a:p>
            <a:endParaRPr lang="en-US" sz="400" dirty="0"/>
          </a:p>
          <a:p>
            <a:endParaRPr lang="en-US" sz="200" dirty="0"/>
          </a:p>
          <a:p>
            <a:r>
              <a:rPr lang="en-US" sz="1200" dirty="0"/>
              <a:t>** PA = a special purpose district or public authority with a transportation function; FLMA = Federal Land Management Agency</a:t>
            </a:r>
          </a:p>
          <a:p>
            <a:endParaRPr lang="en-US" sz="400" dirty="0"/>
          </a:p>
          <a:p>
            <a:r>
              <a:rPr lang="en-US" sz="1200" dirty="0"/>
              <a:t>*** May be eligible if partnered with an eligible entity, or under other specific conditions.  For example, territories can apply for PROTECT at-risk coastal infrastructure grants [23 USC 176(d)(4)(C)].  See program information sources for more details. </a:t>
            </a:r>
            <a:endParaRPr lang="en-US" sz="1200" dirty="0">
              <a:solidFill>
                <a:srgbClr val="FF0000"/>
              </a:solidFill>
            </a:endParaRPr>
          </a:p>
        </p:txBody>
      </p:sp>
      <p:sp>
        <p:nvSpPr>
          <p:cNvPr id="4" name="Slide Number Placeholder 3">
            <a:extLst>
              <a:ext uri="{FF2B5EF4-FFF2-40B4-BE49-F238E27FC236}">
                <a16:creationId xmlns:a16="http://schemas.microsoft.com/office/drawing/2014/main" id="{B9546AE3-1449-4950-A530-1E7DEEFE5259}"/>
              </a:ext>
            </a:extLst>
          </p:cNvPr>
          <p:cNvSpPr>
            <a:spLocks noGrp="1"/>
          </p:cNvSpPr>
          <p:nvPr>
            <p:ph type="sldNum" sz="quarter" idx="12"/>
          </p:nvPr>
        </p:nvSpPr>
        <p:spPr/>
        <p:txBody>
          <a:bodyPr/>
          <a:lstStyle/>
          <a:p>
            <a:fld id="{1A97B858-7F87-4293-BC05-FFDEB8F8B7A1}" type="slidenum">
              <a:rPr lang="en-US" smtClean="0"/>
              <a:pPr/>
              <a:t>6</a:t>
            </a:fld>
            <a:endParaRPr lang="en-US"/>
          </a:p>
        </p:txBody>
      </p:sp>
    </p:spTree>
    <p:extLst>
      <p:ext uri="{BB962C8B-B14F-4D97-AF65-F5344CB8AC3E}">
        <p14:creationId xmlns:p14="http://schemas.microsoft.com/office/powerpoint/2010/main" val="301831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55" y="278461"/>
            <a:ext cx="8528304" cy="554422"/>
          </a:xfrm>
        </p:spPr>
        <p:txBody>
          <a:bodyPr>
            <a:normAutofit fontScale="90000"/>
          </a:bodyPr>
          <a:lstStyle/>
          <a:p>
            <a:pPr algn="ctr"/>
            <a:r>
              <a:rPr lang="en-US" dirty="0"/>
              <a:t>DOT Navigator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2814402"/>
              </p:ext>
            </p:extLst>
          </p:nvPr>
        </p:nvGraphicFramePr>
        <p:xfrm>
          <a:off x="155755" y="2390240"/>
          <a:ext cx="4136846" cy="4126457"/>
        </p:xfrm>
        <a:graphic>
          <a:graphicData uri="http://schemas.openxmlformats.org/drawingml/2006/table">
            <a:tbl>
              <a:tblPr firstRow="1" firstCol="1" bandRow="1">
                <a:tableStyleId>{5C22544A-7EE6-4342-B048-85BDC9FD1C3A}</a:tableStyleId>
              </a:tblPr>
              <a:tblGrid>
                <a:gridCol w="4136846">
                  <a:extLst>
                    <a:ext uri="{9D8B030D-6E8A-4147-A177-3AD203B41FA5}">
                      <a16:colId xmlns:a16="http://schemas.microsoft.com/office/drawing/2014/main" val="1718728489"/>
                    </a:ext>
                  </a:extLst>
                </a:gridCol>
              </a:tblGrid>
              <a:tr h="423090">
                <a:tc>
                  <a:txBody>
                    <a:bodyPr/>
                    <a:lstStyle/>
                    <a:p>
                      <a:pPr algn="l"/>
                      <a:r>
                        <a:rPr lang="en-US" sz="1600" dirty="0"/>
                        <a:t>Sample Grant Application Resources</a:t>
                      </a:r>
                    </a:p>
                  </a:txBody>
                  <a:tcPr/>
                </a:tc>
                <a:extLst>
                  <a:ext uri="{0D108BD9-81ED-4DB2-BD59-A6C34878D82A}">
                    <a16:rowId xmlns:a16="http://schemas.microsoft.com/office/drawing/2014/main" val="10000"/>
                  </a:ext>
                </a:extLst>
              </a:tr>
              <a:tr h="3703367">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800" baseline="0" dirty="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Overview of DOT Funding and Financing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FY23 Discretionary Grant Preparation Checklist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Understanding Federal Match Requirements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Federal tools to Determine Disadvantaged Community Status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Maximizing Award Success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Is Federal Funding the Right Fit for My Organization?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Apply at www.Grants.gov</a:t>
                      </a:r>
                    </a:p>
                  </a:txBody>
                  <a:tcPr>
                    <a:solidFill>
                      <a:schemeClr val="accent1">
                        <a:lumMod val="20000"/>
                        <a:lumOff val="80000"/>
                      </a:schemeClr>
                    </a:solidFill>
                  </a:tcPr>
                </a:tc>
                <a:extLst>
                  <a:ext uri="{0D108BD9-81ED-4DB2-BD59-A6C34878D82A}">
                    <a16:rowId xmlns:a16="http://schemas.microsoft.com/office/drawing/2014/main" val="2892352939"/>
                  </a:ext>
                </a:extLst>
              </a:tr>
            </a:tbl>
          </a:graphicData>
        </a:graphic>
      </p:graphicFrame>
      <p:sp>
        <p:nvSpPr>
          <p:cNvPr id="6" name="Slide Number Placeholder 5">
            <a:extLst>
              <a:ext uri="{FF2B5EF4-FFF2-40B4-BE49-F238E27FC236}">
                <a16:creationId xmlns:a16="http://schemas.microsoft.com/office/drawing/2014/main" id="{0D059794-C0CB-4B0E-B8F0-D51FF2A62B06}"/>
              </a:ext>
            </a:extLst>
          </p:cNvPr>
          <p:cNvSpPr>
            <a:spLocks noGrp="1"/>
          </p:cNvSpPr>
          <p:nvPr>
            <p:ph type="sldNum" sz="quarter" idx="12"/>
          </p:nvPr>
        </p:nvSpPr>
        <p:spPr/>
        <p:txBody>
          <a:bodyPr/>
          <a:lstStyle/>
          <a:p>
            <a:fld id="{1A97B858-7F87-4293-BC05-FFDEB8F8B7A1}" type="slidenum">
              <a:rPr lang="en-US" smtClean="0"/>
              <a:pPr/>
              <a:t>7</a:t>
            </a:fld>
            <a:endParaRPr lang="en-US" dirty="0"/>
          </a:p>
        </p:txBody>
      </p:sp>
      <p:sp>
        <p:nvSpPr>
          <p:cNvPr id="3" name="TextBox 2">
            <a:extLst>
              <a:ext uri="{FF2B5EF4-FFF2-40B4-BE49-F238E27FC236}">
                <a16:creationId xmlns:a16="http://schemas.microsoft.com/office/drawing/2014/main" id="{8A57E5CA-2CD7-412C-9004-6B5CCC424A3F}"/>
              </a:ext>
            </a:extLst>
          </p:cNvPr>
          <p:cNvSpPr txBox="1"/>
          <p:nvPr/>
        </p:nvSpPr>
        <p:spPr>
          <a:xfrm>
            <a:off x="155755" y="988289"/>
            <a:ext cx="8730888" cy="800219"/>
          </a:xfrm>
          <a:prstGeom prst="rect">
            <a:avLst/>
          </a:prstGeom>
          <a:noFill/>
        </p:spPr>
        <p:txBody>
          <a:bodyPr wrap="square" rtlCol="0">
            <a:spAutoFit/>
          </a:bodyPr>
          <a:lstStyle/>
          <a:p>
            <a:r>
              <a:rPr lang="en-US" sz="2300" dirty="0"/>
              <a:t>Coordinating and Improving Access to the range of DOT Technical Assistance Resources</a:t>
            </a:r>
          </a:p>
        </p:txBody>
      </p:sp>
      <p:sp>
        <p:nvSpPr>
          <p:cNvPr id="5" name="TextBox 4">
            <a:extLst>
              <a:ext uri="{FF2B5EF4-FFF2-40B4-BE49-F238E27FC236}">
                <a16:creationId xmlns:a16="http://schemas.microsoft.com/office/drawing/2014/main" id="{4DCF72F0-2340-487D-9B0E-0DE1FE505634}"/>
              </a:ext>
            </a:extLst>
          </p:cNvPr>
          <p:cNvSpPr txBox="1"/>
          <p:nvPr/>
        </p:nvSpPr>
        <p:spPr>
          <a:xfrm>
            <a:off x="155755" y="1835818"/>
            <a:ext cx="9109490" cy="769441"/>
          </a:xfrm>
          <a:prstGeom prst="rect">
            <a:avLst/>
          </a:prstGeom>
          <a:noFill/>
        </p:spPr>
        <p:txBody>
          <a:bodyPr wrap="square" rtlCol="0">
            <a:spAutoFit/>
          </a:bodyPr>
          <a:lstStyle/>
          <a:p>
            <a:pPr algn="ctr"/>
            <a:r>
              <a:rPr lang="en-US" sz="2000" baseline="0" dirty="0">
                <a:solidFill>
                  <a:schemeClr val="tx1"/>
                </a:solidFill>
                <a:hlinkClick r:id="rId3"/>
              </a:rPr>
              <a:t>https://www.transportation.gov/dot-navigator</a:t>
            </a:r>
            <a:endParaRPr lang="en-US" sz="2000" baseline="0" dirty="0">
              <a:solidFill>
                <a:schemeClr val="tx1"/>
              </a:solidFill>
            </a:endParaRPr>
          </a:p>
          <a:p>
            <a:pPr algn="ctr"/>
            <a:endParaRPr lang="en-US" dirty="0"/>
          </a:p>
        </p:txBody>
      </p:sp>
      <p:pic>
        <p:nvPicPr>
          <p:cNvPr id="9" name="Picture 8">
            <a:extLst>
              <a:ext uri="{FF2B5EF4-FFF2-40B4-BE49-F238E27FC236}">
                <a16:creationId xmlns:a16="http://schemas.microsoft.com/office/drawing/2014/main" id="{2D51C8D6-A8D7-4C13-ADF8-F730E2FC91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70400" y="2760665"/>
            <a:ext cx="4136846" cy="2011360"/>
          </a:xfrm>
          <a:prstGeom prst="rect">
            <a:avLst/>
          </a:prstGeom>
          <a:ln>
            <a:solidFill>
              <a:schemeClr val="tx1"/>
            </a:solidFill>
          </a:ln>
        </p:spPr>
      </p:pic>
      <p:pic>
        <p:nvPicPr>
          <p:cNvPr id="10" name="Picture 9">
            <a:extLst>
              <a:ext uri="{FF2B5EF4-FFF2-40B4-BE49-F238E27FC236}">
                <a16:creationId xmlns:a16="http://schemas.microsoft.com/office/drawing/2014/main" id="{BEF8988C-C2AA-3EB0-017A-200CE53F9E68}"/>
              </a:ext>
            </a:extLst>
          </p:cNvPr>
          <p:cNvPicPr>
            <a:picLocks noChangeAspect="1"/>
          </p:cNvPicPr>
          <p:nvPr/>
        </p:nvPicPr>
        <p:blipFill rotWithShape="1">
          <a:blip r:embed="rId5"/>
          <a:srcRect l="7652" r="7086"/>
          <a:stretch/>
        </p:blipFill>
        <p:spPr>
          <a:xfrm>
            <a:off x="5378270" y="4453468"/>
            <a:ext cx="3609975" cy="2108887"/>
          </a:xfrm>
          <a:prstGeom prst="rect">
            <a:avLst/>
          </a:prstGeom>
          <a:ln>
            <a:solidFill>
              <a:schemeClr val="tx1"/>
            </a:solidFill>
          </a:ln>
        </p:spPr>
      </p:pic>
    </p:spTree>
    <p:extLst>
      <p:ext uri="{BB962C8B-B14F-4D97-AF65-F5344CB8AC3E}">
        <p14:creationId xmlns:p14="http://schemas.microsoft.com/office/powerpoint/2010/main" val="301245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279170"/>
            <a:ext cx="8451701" cy="554422"/>
          </a:xfrm>
        </p:spPr>
        <p:txBody>
          <a:bodyPr>
            <a:normAutofit fontScale="90000"/>
          </a:bodyPr>
          <a:lstStyle/>
          <a:p>
            <a:pPr algn="ctr"/>
            <a:r>
              <a:rPr lang="en-US" dirty="0"/>
              <a:t>New to the Transportation Federal-aid Program?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2185716"/>
              </p:ext>
            </p:extLst>
          </p:nvPr>
        </p:nvGraphicFramePr>
        <p:xfrm>
          <a:off x="169334" y="2115887"/>
          <a:ext cx="4136846" cy="4462943"/>
        </p:xfrm>
        <a:graphic>
          <a:graphicData uri="http://schemas.openxmlformats.org/drawingml/2006/table">
            <a:tbl>
              <a:tblPr firstRow="1" firstCol="1" bandRow="1">
                <a:tableStyleId>{5C22544A-7EE6-4342-B048-85BDC9FD1C3A}</a:tableStyleId>
              </a:tblPr>
              <a:tblGrid>
                <a:gridCol w="4136846">
                  <a:extLst>
                    <a:ext uri="{9D8B030D-6E8A-4147-A177-3AD203B41FA5}">
                      <a16:colId xmlns:a16="http://schemas.microsoft.com/office/drawing/2014/main" val="1718728489"/>
                    </a:ext>
                  </a:extLst>
                </a:gridCol>
              </a:tblGrid>
              <a:tr h="461312">
                <a:tc>
                  <a:txBody>
                    <a:bodyPr/>
                    <a:lstStyle/>
                    <a:p>
                      <a:pPr algn="l"/>
                      <a:r>
                        <a:rPr lang="en-US" sz="1600" dirty="0"/>
                        <a:t>Information Provided</a:t>
                      </a:r>
                    </a:p>
                  </a:txBody>
                  <a:tcPr/>
                </a:tc>
                <a:extLst>
                  <a:ext uri="{0D108BD9-81ED-4DB2-BD59-A6C34878D82A}">
                    <a16:rowId xmlns:a16="http://schemas.microsoft.com/office/drawing/2014/main" val="10000"/>
                  </a:ext>
                </a:extLst>
              </a:tr>
              <a:tr h="4001631">
                <a:tc>
                  <a:txBody>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baseline="0" dirty="0">
                          <a:solidFill>
                            <a:schemeClr val="tx1"/>
                          </a:solidFill>
                        </a:rPr>
                        <a:t>Federal-aid Division websites and contacts</a:t>
                      </a:r>
                      <a:br>
                        <a:rPr lang="en-US" sz="1600" baseline="0" dirty="0">
                          <a:solidFill>
                            <a:schemeClr val="tx1"/>
                          </a:solidFill>
                        </a:rPr>
                      </a:br>
                      <a:endParaRPr lang="en-US" sz="800" baseline="0" dirty="0">
                        <a:solidFill>
                          <a:schemeClr val="tx1"/>
                        </a:solidFill>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baseline="0" dirty="0">
                          <a:solidFill>
                            <a:schemeClr val="tx1"/>
                          </a:solidFill>
                        </a:rPr>
                        <a:t>Office of Tribal Transportation information</a:t>
                      </a:r>
                      <a:br>
                        <a:rPr lang="en-US" sz="1600" baseline="0" dirty="0">
                          <a:solidFill>
                            <a:schemeClr val="tx1"/>
                          </a:solidFill>
                        </a:rPr>
                      </a:br>
                      <a:endParaRPr lang="en-US" sz="800" baseline="0" dirty="0">
                        <a:solidFill>
                          <a:schemeClr val="tx1"/>
                        </a:solidFill>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baseline="0" dirty="0">
                          <a:solidFill>
                            <a:schemeClr val="tx1"/>
                          </a:solidFill>
                        </a:rPr>
                        <a:t>FHWA Resource Center information</a:t>
                      </a:r>
                      <a:br>
                        <a:rPr lang="en-US" sz="1600" baseline="0" dirty="0">
                          <a:solidFill>
                            <a:schemeClr val="tx1"/>
                          </a:solidFill>
                        </a:rPr>
                      </a:br>
                      <a:endParaRPr lang="en-US" sz="800" baseline="0" dirty="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Local/Tribal Technical Assistance Programs</a:t>
                      </a:r>
                      <a:br>
                        <a:rPr lang="en-US" sz="1600" baseline="0" dirty="0">
                          <a:solidFill>
                            <a:schemeClr val="tx1"/>
                          </a:solidFill>
                        </a:rPr>
                      </a:br>
                      <a:endParaRPr lang="en-US" sz="800" baseline="0" dirty="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National Highway Institute (formal training courses)</a:t>
                      </a:r>
                      <a:br>
                        <a:rPr lang="en-US" sz="1600" baseline="0" dirty="0">
                          <a:solidFill>
                            <a:schemeClr val="tx1"/>
                          </a:solidFill>
                        </a:rPr>
                      </a:br>
                      <a:endParaRPr lang="en-US" sz="800" baseline="0" dirty="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solidFill>
                            <a:schemeClr val="tx1"/>
                          </a:solidFill>
                        </a:rPr>
                        <a:t>A vast array of video shorts explaining the Federal-aid program</a:t>
                      </a:r>
                    </a:p>
                  </a:txBody>
                  <a:tcPr>
                    <a:solidFill>
                      <a:schemeClr val="accent1">
                        <a:lumMod val="20000"/>
                        <a:lumOff val="80000"/>
                      </a:schemeClr>
                    </a:solidFill>
                  </a:tcPr>
                </a:tc>
                <a:extLst>
                  <a:ext uri="{0D108BD9-81ED-4DB2-BD59-A6C34878D82A}">
                    <a16:rowId xmlns:a16="http://schemas.microsoft.com/office/drawing/2014/main" val="2892352939"/>
                  </a:ext>
                </a:extLst>
              </a:tr>
            </a:tbl>
          </a:graphicData>
        </a:graphic>
      </p:graphicFrame>
      <p:sp>
        <p:nvSpPr>
          <p:cNvPr id="6" name="Slide Number Placeholder 5">
            <a:extLst>
              <a:ext uri="{FF2B5EF4-FFF2-40B4-BE49-F238E27FC236}">
                <a16:creationId xmlns:a16="http://schemas.microsoft.com/office/drawing/2014/main" id="{0D059794-C0CB-4B0E-B8F0-D51FF2A62B06}"/>
              </a:ext>
            </a:extLst>
          </p:cNvPr>
          <p:cNvSpPr>
            <a:spLocks noGrp="1"/>
          </p:cNvSpPr>
          <p:nvPr>
            <p:ph type="sldNum" sz="quarter" idx="12"/>
          </p:nvPr>
        </p:nvSpPr>
        <p:spPr/>
        <p:txBody>
          <a:bodyPr/>
          <a:lstStyle/>
          <a:p>
            <a:fld id="{1A97B858-7F87-4293-BC05-FFDEB8F8B7A1}" type="slidenum">
              <a:rPr lang="en-US" smtClean="0"/>
              <a:pPr/>
              <a:t>8</a:t>
            </a:fld>
            <a:endParaRPr lang="en-US" dirty="0"/>
          </a:p>
        </p:txBody>
      </p:sp>
      <p:sp>
        <p:nvSpPr>
          <p:cNvPr id="3" name="TextBox 2">
            <a:extLst>
              <a:ext uri="{FF2B5EF4-FFF2-40B4-BE49-F238E27FC236}">
                <a16:creationId xmlns:a16="http://schemas.microsoft.com/office/drawing/2014/main" id="{8A57E5CA-2CD7-412C-9004-6B5CCC424A3F}"/>
              </a:ext>
            </a:extLst>
          </p:cNvPr>
          <p:cNvSpPr txBox="1"/>
          <p:nvPr/>
        </p:nvSpPr>
        <p:spPr>
          <a:xfrm>
            <a:off x="0" y="1022673"/>
            <a:ext cx="8827009" cy="446276"/>
          </a:xfrm>
          <a:prstGeom prst="rect">
            <a:avLst/>
          </a:prstGeom>
          <a:noFill/>
        </p:spPr>
        <p:txBody>
          <a:bodyPr wrap="square" rtlCol="0">
            <a:spAutoFit/>
          </a:bodyPr>
          <a:lstStyle/>
          <a:p>
            <a:pPr algn="ctr"/>
            <a:r>
              <a:rPr lang="en-US" sz="2300" dirty="0"/>
              <a:t>Visit the FHWA BIL Technical Assistance / Local Support page at:</a:t>
            </a:r>
          </a:p>
        </p:txBody>
      </p:sp>
      <p:sp>
        <p:nvSpPr>
          <p:cNvPr id="5" name="TextBox 4">
            <a:extLst>
              <a:ext uri="{FF2B5EF4-FFF2-40B4-BE49-F238E27FC236}">
                <a16:creationId xmlns:a16="http://schemas.microsoft.com/office/drawing/2014/main" id="{4DCF72F0-2340-487D-9B0E-0DE1FE505634}"/>
              </a:ext>
            </a:extLst>
          </p:cNvPr>
          <p:cNvSpPr txBox="1"/>
          <p:nvPr/>
        </p:nvSpPr>
        <p:spPr>
          <a:xfrm>
            <a:off x="169334" y="1485218"/>
            <a:ext cx="9109490" cy="769441"/>
          </a:xfrm>
          <a:prstGeom prst="rect">
            <a:avLst/>
          </a:prstGeom>
          <a:noFill/>
        </p:spPr>
        <p:txBody>
          <a:bodyPr wrap="square" rtlCol="0">
            <a:spAutoFit/>
          </a:bodyPr>
          <a:lstStyle/>
          <a:p>
            <a:r>
              <a:rPr lang="en-US" sz="2000" baseline="0" dirty="0">
                <a:solidFill>
                  <a:schemeClr val="tx1"/>
                </a:solidFill>
                <a:hlinkClick r:id="rId3"/>
              </a:rPr>
              <a:t>https://www.fhwa.dot.gov/bipartisan-infrastructure-law/technical_support.cfm</a:t>
            </a:r>
            <a:r>
              <a:rPr lang="en-US" sz="2000" baseline="0" dirty="0">
                <a:solidFill>
                  <a:schemeClr val="tx1"/>
                </a:solidFill>
              </a:rPr>
              <a:t> </a:t>
            </a:r>
          </a:p>
          <a:p>
            <a:endParaRPr lang="en-US" dirty="0"/>
          </a:p>
        </p:txBody>
      </p:sp>
      <p:pic>
        <p:nvPicPr>
          <p:cNvPr id="8" name="Picture 7">
            <a:extLst>
              <a:ext uri="{FF2B5EF4-FFF2-40B4-BE49-F238E27FC236}">
                <a16:creationId xmlns:a16="http://schemas.microsoft.com/office/drawing/2014/main" id="{E2BA7502-BC6F-4953-B524-4AB41ED971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31422" y="2129879"/>
            <a:ext cx="3946281" cy="2663073"/>
          </a:xfrm>
          <a:prstGeom prst="rect">
            <a:avLst/>
          </a:prstGeom>
          <a:ln>
            <a:solidFill>
              <a:schemeClr val="tx1"/>
            </a:solidFill>
          </a:ln>
        </p:spPr>
      </p:pic>
      <p:pic>
        <p:nvPicPr>
          <p:cNvPr id="10" name="Picture 9">
            <a:extLst>
              <a:ext uri="{FF2B5EF4-FFF2-40B4-BE49-F238E27FC236}">
                <a16:creationId xmlns:a16="http://schemas.microsoft.com/office/drawing/2014/main" id="{D4E7A58A-43CC-41E6-A6B2-97977F8E4D8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96501" y="4052968"/>
            <a:ext cx="3778165" cy="2639627"/>
          </a:xfrm>
          <a:prstGeom prst="rect">
            <a:avLst/>
          </a:prstGeom>
          <a:ln>
            <a:solidFill>
              <a:schemeClr val="tx1"/>
            </a:solidFill>
          </a:ln>
        </p:spPr>
      </p:pic>
    </p:spTree>
    <p:extLst>
      <p:ext uri="{BB962C8B-B14F-4D97-AF65-F5344CB8AC3E}">
        <p14:creationId xmlns:p14="http://schemas.microsoft.com/office/powerpoint/2010/main" val="272605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D4D4-66F7-4665-B16B-3ADC68512EB2}"/>
              </a:ext>
            </a:extLst>
          </p:cNvPr>
          <p:cNvSpPr>
            <a:spLocks noGrp="1"/>
          </p:cNvSpPr>
          <p:nvPr>
            <p:ph type="title"/>
          </p:nvPr>
        </p:nvSpPr>
        <p:spPr>
          <a:xfrm>
            <a:off x="221064" y="248734"/>
            <a:ext cx="8008536" cy="889953"/>
          </a:xfrm>
        </p:spPr>
        <p:txBody>
          <a:bodyPr/>
          <a:lstStyle/>
          <a:p>
            <a:pPr algn="ctr"/>
            <a:r>
              <a:rPr lang="en-US" dirty="0"/>
              <a:t>Staying engaged &amp; informed through e-mail</a:t>
            </a:r>
          </a:p>
        </p:txBody>
      </p:sp>
      <p:sp>
        <p:nvSpPr>
          <p:cNvPr id="8" name="Content Placeholder 8">
            <a:extLst>
              <a:ext uri="{FF2B5EF4-FFF2-40B4-BE49-F238E27FC236}">
                <a16:creationId xmlns:a16="http://schemas.microsoft.com/office/drawing/2014/main" id="{C2198E02-B013-4935-920F-37F385BFAFD4}"/>
              </a:ext>
            </a:extLst>
          </p:cNvPr>
          <p:cNvSpPr>
            <a:spLocks noGrp="1"/>
          </p:cNvSpPr>
          <p:nvPr>
            <p:ph idx="1"/>
          </p:nvPr>
        </p:nvSpPr>
        <p:spPr>
          <a:xfrm>
            <a:off x="457201" y="1138687"/>
            <a:ext cx="8229599" cy="889953"/>
          </a:xfrm>
        </p:spPr>
        <p:txBody>
          <a:bodyPr>
            <a:normAutofit/>
          </a:bodyPr>
          <a:lstStyle/>
          <a:p>
            <a:pPr marL="0" indent="0">
              <a:buNone/>
            </a:pPr>
            <a:r>
              <a:rPr lang="en-US" dirty="0"/>
              <a:t>Subscribe for updates at FHWA’s main BIL website: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6F26634-B39B-4054-85D7-4C46C10D3906}"/>
              </a:ext>
              <a:ext uri="{C183D7F6-B498-43B3-948B-1728B52AA6E4}">
                <adec:decorative xmlns:adec="http://schemas.microsoft.com/office/drawing/2017/decorative" val="1"/>
              </a:ext>
            </a:extLst>
          </p:cNvPr>
          <p:cNvSpPr>
            <a:spLocks noGrp="1"/>
          </p:cNvSpPr>
          <p:nvPr>
            <p:ph type="sldNum" sz="quarter" idx="12"/>
          </p:nvPr>
        </p:nvSpPr>
        <p:spPr/>
        <p:txBody>
          <a:bodyPr/>
          <a:lstStyle/>
          <a:p>
            <a:fld id="{1A97B858-7F87-4293-BC05-FFDEB8F8B7A1}" type="slidenum">
              <a:rPr lang="en-US" smtClean="0"/>
              <a:pPr/>
              <a:t>9</a:t>
            </a:fld>
            <a:endParaRPr lang="en-US" dirty="0"/>
          </a:p>
        </p:txBody>
      </p:sp>
      <p:sp>
        <p:nvSpPr>
          <p:cNvPr id="13" name="TextBox 12">
            <a:extLst>
              <a:ext uri="{FF2B5EF4-FFF2-40B4-BE49-F238E27FC236}">
                <a16:creationId xmlns:a16="http://schemas.microsoft.com/office/drawing/2014/main" id="{EA784FDD-A3FB-4DF1-BC8B-F0DD9D9C265D}"/>
              </a:ext>
            </a:extLst>
          </p:cNvPr>
          <p:cNvSpPr txBox="1"/>
          <p:nvPr/>
        </p:nvSpPr>
        <p:spPr>
          <a:xfrm>
            <a:off x="291817" y="5967685"/>
            <a:ext cx="8560367" cy="830997"/>
          </a:xfrm>
          <a:prstGeom prst="rect">
            <a:avLst/>
          </a:prstGeom>
          <a:noFill/>
        </p:spPr>
        <p:txBody>
          <a:bodyPr wrap="square">
            <a:spAutoFit/>
          </a:bodyPr>
          <a:lstStyle/>
          <a:p>
            <a:r>
              <a:rPr lang="en-US" dirty="0">
                <a:hlinkClick r:id="rId3"/>
              </a:rPr>
              <a:t>https://www.fhwa.dot.gov/bipartisan-infrastructure-law/</a:t>
            </a:r>
            <a:endParaRPr lang="en-US" dirty="0"/>
          </a:p>
          <a:p>
            <a:endParaRPr lang="en-US" dirty="0"/>
          </a:p>
        </p:txBody>
      </p:sp>
      <p:pic>
        <p:nvPicPr>
          <p:cNvPr id="9" name="Picture 8">
            <a:extLst>
              <a:ext uri="{FF2B5EF4-FFF2-40B4-BE49-F238E27FC236}">
                <a16:creationId xmlns:a16="http://schemas.microsoft.com/office/drawing/2014/main" id="{9BC216AF-F059-48FA-BF46-710EFB8470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5335" y="1998913"/>
            <a:ext cx="7373331" cy="3492306"/>
          </a:xfrm>
          <a:prstGeom prst="rect">
            <a:avLst/>
          </a:prstGeom>
          <a:ln>
            <a:solidFill>
              <a:schemeClr val="accent1"/>
            </a:solidFill>
          </a:ln>
        </p:spPr>
      </p:pic>
      <p:sp>
        <p:nvSpPr>
          <p:cNvPr id="12" name="Oval 11">
            <a:extLst>
              <a:ext uri="{FF2B5EF4-FFF2-40B4-BE49-F238E27FC236}">
                <a16:creationId xmlns:a16="http://schemas.microsoft.com/office/drawing/2014/main" id="{FAEA7196-8173-4E61-87BC-6695164C600E}"/>
              </a:ext>
              <a:ext uri="{C183D7F6-B498-43B3-948B-1728B52AA6E4}">
                <adec:decorative xmlns:adec="http://schemas.microsoft.com/office/drawing/2017/decorative" val="1"/>
              </a:ext>
            </a:extLst>
          </p:cNvPr>
          <p:cNvSpPr/>
          <p:nvPr/>
        </p:nvSpPr>
        <p:spPr>
          <a:xfrm>
            <a:off x="6564697" y="4692193"/>
            <a:ext cx="1861849" cy="1144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318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PLS Theme">
  <a:themeElements>
    <a:clrScheme name="Custom 8">
      <a:dk1>
        <a:sysClr val="windowText" lastClr="000000"/>
      </a:dk1>
      <a:lt1>
        <a:sysClr val="window" lastClr="FFFFFF"/>
      </a:lt1>
      <a:dk2>
        <a:srgbClr val="17365D"/>
      </a:dk2>
      <a:lt2>
        <a:srgbClr val="EEECE1"/>
      </a:lt2>
      <a:accent1>
        <a:srgbClr val="36609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12" ma:contentTypeDescription="Create a new document." ma:contentTypeScope="" ma:versionID="800e7e632fbf20d491ce93ee26d1e9f8">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95fd6c8761b16e82c39942e5938d06b8"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ReviewStage" minOccurs="0"/>
                <xsd:element ref="ns2:Comments" minOccurs="0"/>
                <xsd:element ref="ns2:PublishStage"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ReviewStage" ma:index="12" nillable="true" ma:displayName="Review Stage" ma:format="Dropdown" ma:internalName="ReviewStage">
      <xsd:simpleType>
        <xsd:restriction base="dms:Choice">
          <xsd:enumeration value="Review 1 complete"/>
          <xsd:enumeration value="Review 2 complete - QC ready"/>
          <xsd:enumeration value="Review 2 complete - EDITS/COMMENTS"/>
          <xsd:enumeration value="Completed QC &amp; saved clean"/>
          <xsd:enumeration value="Sent to OD for review"/>
          <xsd:enumeration value="Completed OD review"/>
          <xsd:enumeration value="Completed T-Team review"/>
          <xsd:enumeration value="Final edits made"/>
          <xsd:enumeration value="FINAL"/>
        </xsd:restriction>
      </xsd:simpleType>
    </xsd:element>
    <xsd:element name="Comments" ma:index="13" nillable="true" ma:displayName="Comments" ma:format="Dropdown" ma:internalName="Comments">
      <xsd:simpleType>
        <xsd:restriction base="dms:Text">
          <xsd:maxLength value="255"/>
        </xsd:restriction>
      </xsd:simpleType>
    </xsd:element>
    <xsd:element name="PublishStage" ma:index="14" nillable="true" ma:displayName="Publish Stage" ma:format="Dropdown" ma:internalName="PublishStage">
      <xsd:simpleType>
        <xsd:restriction base="dms:Choice">
          <xsd:enumeration value="Still editing"/>
          <xsd:enumeration value="Ready for PDF"/>
          <xsd:enumeration value="Converted to PDF"/>
          <xsd:enumeration value="Added to Compiled PDF"/>
          <xsd:enumeration value="QC complete"/>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Stage xmlns="63ed583d-7590-47b9-98bc-2af72f9646ac" xsi:nil="true"/>
    <Comments xmlns="63ed583d-7590-47b9-98bc-2af72f9646ac" xsi:nil="true"/>
    <PublishStage xmlns="63ed583d-7590-47b9-98bc-2af72f9646ac" xsi:nil="true"/>
  </documentManagement>
</p:properties>
</file>

<file path=customXml/itemProps1.xml><?xml version="1.0" encoding="utf-8"?>
<ds:datastoreItem xmlns:ds="http://schemas.openxmlformats.org/officeDocument/2006/customXml" ds:itemID="{500E6E28-922E-489D-B6F0-B2B4E174340D}">
  <ds:schemaRefs>
    <ds:schemaRef ds:uri="http://schemas.microsoft.com/sharepoint/v3/contenttype/forms"/>
  </ds:schemaRefs>
</ds:datastoreItem>
</file>

<file path=customXml/itemProps2.xml><?xml version="1.0" encoding="utf-8"?>
<ds:datastoreItem xmlns:ds="http://schemas.openxmlformats.org/officeDocument/2006/customXml" ds:itemID="{C1C8134E-02E9-44AC-B47B-3A18C6E9C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d583d-7590-47b9-98bc-2af72f9646ac"/>
    <ds:schemaRef ds:uri="b3ce6949-99fe-4549-b75a-2322037c4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BD2BE4-F3E5-45B1-B00A-AF7AF65464CB}">
  <ds:schemaRefs>
    <ds:schemaRef ds:uri="http://purl.org/dc/terms/"/>
    <ds:schemaRef ds:uri="b3ce6949-99fe-4549-b75a-2322037c47c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63ed583d-7590-47b9-98bc-2af72f9646a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1241</Words>
  <Application>Microsoft Office PowerPoint</Application>
  <PresentationFormat>On-screen Show (4:3)</PresentationFormat>
  <Paragraphs>213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Courier New</vt:lpstr>
      <vt:lpstr>Wingdings</vt:lpstr>
      <vt:lpstr>HPLS Theme</vt:lpstr>
      <vt:lpstr> BIPARTISAN INFRASTRUCTURE LAW (BIL)   Discretionary Grants Resources</vt:lpstr>
      <vt:lpstr>Introductory Notes</vt:lpstr>
      <vt:lpstr>Highlights of BIL Highway Provisions</vt:lpstr>
      <vt:lpstr>BIL Implementation Websites</vt:lpstr>
      <vt:lpstr>Discretionary Grant Programs</vt:lpstr>
      <vt:lpstr>Funding Available to a Range of Recipients</vt:lpstr>
      <vt:lpstr>DOT Navigator</vt:lpstr>
      <vt:lpstr>New to the Transportation Federal-aid Program? </vt:lpstr>
      <vt:lpstr>Staying engaged &amp; informed through e-mail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INVESTMENT AND JOBS ACT (IIJA) Overview of highway provisions</dc:title>
  <dc:creator/>
  <cp:lastModifiedBy/>
  <cp:revision>48</cp:revision>
  <dcterms:created xsi:type="dcterms:W3CDTF">2017-11-21T14:37:20Z</dcterms:created>
  <dcterms:modified xsi:type="dcterms:W3CDTF">2024-04-30T17:27:38Z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ies>
</file>